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692" r:id="rId2"/>
    <p:sldMasterId id="2147483710" r:id="rId3"/>
    <p:sldMasterId id="2147483728" r:id="rId4"/>
  </p:sldMasterIdLst>
  <p:notesMasterIdLst>
    <p:notesMasterId r:id="rId49"/>
  </p:notesMasterIdLst>
  <p:sldIdLst>
    <p:sldId id="256" r:id="rId5"/>
    <p:sldId id="307" r:id="rId6"/>
    <p:sldId id="268" r:id="rId7"/>
    <p:sldId id="308" r:id="rId8"/>
    <p:sldId id="305" r:id="rId9"/>
    <p:sldId id="270" r:id="rId10"/>
    <p:sldId id="272" r:id="rId11"/>
    <p:sldId id="273" r:id="rId12"/>
    <p:sldId id="271" r:id="rId13"/>
    <p:sldId id="274" r:id="rId14"/>
    <p:sldId id="275" r:id="rId15"/>
    <p:sldId id="276" r:id="rId16"/>
    <p:sldId id="277" r:id="rId17"/>
    <p:sldId id="309" r:id="rId18"/>
    <p:sldId id="258" r:id="rId19"/>
    <p:sldId id="279" r:id="rId20"/>
    <p:sldId id="280" r:id="rId21"/>
    <p:sldId id="281" r:id="rId22"/>
    <p:sldId id="282" r:id="rId23"/>
    <p:sldId id="259" r:id="rId24"/>
    <p:sldId id="284" r:id="rId25"/>
    <p:sldId id="260" r:id="rId26"/>
    <p:sldId id="286" r:id="rId27"/>
    <p:sldId id="261" r:id="rId28"/>
    <p:sldId id="288" r:id="rId29"/>
    <p:sldId id="289" r:id="rId30"/>
    <p:sldId id="290" r:id="rId31"/>
    <p:sldId id="291" r:id="rId32"/>
    <p:sldId id="262" r:id="rId33"/>
    <p:sldId id="263" r:id="rId34"/>
    <p:sldId id="292" r:id="rId35"/>
    <p:sldId id="293" r:id="rId36"/>
    <p:sldId id="264" r:id="rId37"/>
    <p:sldId id="265" r:id="rId38"/>
    <p:sldId id="294" r:id="rId39"/>
    <p:sldId id="295" r:id="rId40"/>
    <p:sldId id="296" r:id="rId41"/>
    <p:sldId id="266" r:id="rId42"/>
    <p:sldId id="297" r:id="rId43"/>
    <p:sldId id="298" r:id="rId44"/>
    <p:sldId id="299" r:id="rId45"/>
    <p:sldId id="300" r:id="rId46"/>
    <p:sldId id="303" r:id="rId47"/>
    <p:sldId id="302"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9" autoAdjust="0"/>
    <p:restoredTop sz="77231" autoAdjust="0"/>
  </p:normalViewPr>
  <p:slideViewPr>
    <p:cSldViewPr snapToGrid="0">
      <p:cViewPr varScale="1">
        <p:scale>
          <a:sx n="71" d="100"/>
          <a:sy n="71" d="100"/>
        </p:scale>
        <p:origin x="536"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289168-A195-46AE-901B-CF833D838373}" type="datetimeFigureOut">
              <a:rPr lang="en-US" smtClean="0"/>
              <a:t>6/26/19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3901DE-117F-4147-9D94-9214F69692CA}" type="slidenum">
              <a:rPr lang="en-US" smtClean="0"/>
              <a:t>‹Nr.›</a:t>
            </a:fld>
            <a:endParaRPr lang="en-US" dirty="0"/>
          </a:p>
        </p:txBody>
      </p:sp>
    </p:spTree>
    <p:extLst>
      <p:ext uri="{BB962C8B-B14F-4D97-AF65-F5344CB8AC3E}">
        <p14:creationId xmlns:p14="http://schemas.microsoft.com/office/powerpoint/2010/main" val="2095818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0" i="0" kern="1200" dirty="0">
                <a:solidFill>
                  <a:schemeClr val="tx1"/>
                </a:solidFill>
                <a:effectLst/>
                <a:latin typeface="+mn-lt"/>
                <a:ea typeface="+mn-ea"/>
                <a:cs typeface="+mn-cs"/>
              </a:rPr>
              <a:t>As Seventh-day Adventists, we have something unique to offer. Adventism is not simply a set of doctrines or a lifestyle. It is a worldview that acknowledges the Bible as the authority of all of our lives, the template from which we come to understand every aspect of human existence: our origins, our concept of self, and our eternal destiny</a:t>
            </a:r>
            <a:r>
              <a:rPr lang="en-US" sz="2000" b="0" i="0" kern="1200" dirty="0">
                <a:solidFill>
                  <a:schemeClr val="tx1"/>
                </a:solidFill>
                <a:effectLst/>
                <a:latin typeface="+mn-lt"/>
                <a:ea typeface="+mn-ea"/>
                <a:cs typeface="+mn-cs"/>
              </a:rPr>
              <a:t>.</a:t>
            </a:r>
            <a:endParaRPr lang="en-US" sz="2000" dirty="0"/>
          </a:p>
        </p:txBody>
      </p:sp>
      <p:sp>
        <p:nvSpPr>
          <p:cNvPr id="4" name="Slide Number Placeholder 3"/>
          <p:cNvSpPr>
            <a:spLocks noGrp="1"/>
          </p:cNvSpPr>
          <p:nvPr>
            <p:ph type="sldNum" sz="quarter" idx="10"/>
          </p:nvPr>
        </p:nvSpPr>
        <p:spPr/>
        <p:txBody>
          <a:bodyPr/>
          <a:lstStyle/>
          <a:p>
            <a:fld id="{2C3901DE-117F-4147-9D94-9214F69692CA}"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680869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3901DE-117F-4147-9D94-9214F69692CA}" type="slidenum">
              <a:rPr lang="en-US" smtClean="0"/>
              <a:t>13</a:t>
            </a:fld>
            <a:endParaRPr lang="en-US" dirty="0"/>
          </a:p>
        </p:txBody>
      </p:sp>
    </p:spTree>
    <p:extLst>
      <p:ext uri="{BB962C8B-B14F-4D97-AF65-F5344CB8AC3E}">
        <p14:creationId xmlns:p14="http://schemas.microsoft.com/office/powerpoint/2010/main" val="3437573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sets history in motion, He is in engaged in history as its sovereign, He</a:t>
            </a:r>
            <a:r>
              <a:rPr lang="en-US" baseline="0" dirty="0"/>
              <a:t> is not caught in the web of history, He is its master.</a:t>
            </a:r>
          </a:p>
          <a:p>
            <a:endParaRPr lang="en-US" dirty="0"/>
          </a:p>
        </p:txBody>
      </p:sp>
      <p:sp>
        <p:nvSpPr>
          <p:cNvPr id="4" name="Slide Number Placeholder 3"/>
          <p:cNvSpPr>
            <a:spLocks noGrp="1"/>
          </p:cNvSpPr>
          <p:nvPr>
            <p:ph type="sldNum" sz="quarter" idx="10"/>
          </p:nvPr>
        </p:nvSpPr>
        <p:spPr/>
        <p:txBody>
          <a:bodyPr/>
          <a:lstStyle/>
          <a:p>
            <a:fld id="{2C3901DE-117F-4147-9D94-9214F69692CA}" type="slidenum">
              <a:rPr lang="en-US" smtClean="0"/>
              <a:t>15</a:t>
            </a:fld>
            <a:endParaRPr lang="en-US" dirty="0"/>
          </a:p>
        </p:txBody>
      </p:sp>
    </p:spTree>
    <p:extLst>
      <p:ext uri="{BB962C8B-B14F-4D97-AF65-F5344CB8AC3E}">
        <p14:creationId xmlns:p14="http://schemas.microsoft.com/office/powerpoint/2010/main" val="2200447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3901DE-117F-4147-9D94-9214F69692CA}" type="slidenum">
              <a:rPr lang="en-US" smtClean="0"/>
              <a:t>16</a:t>
            </a:fld>
            <a:endParaRPr lang="en-US" dirty="0"/>
          </a:p>
        </p:txBody>
      </p:sp>
    </p:spTree>
    <p:extLst>
      <p:ext uri="{BB962C8B-B14F-4D97-AF65-F5344CB8AC3E}">
        <p14:creationId xmlns:p14="http://schemas.microsoft.com/office/powerpoint/2010/main" val="3333067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3901DE-117F-4147-9D94-9214F69692CA}" type="slidenum">
              <a:rPr lang="en-US" smtClean="0"/>
              <a:t>17</a:t>
            </a:fld>
            <a:endParaRPr lang="en-US" dirty="0"/>
          </a:p>
        </p:txBody>
      </p:sp>
    </p:spTree>
    <p:extLst>
      <p:ext uri="{BB962C8B-B14F-4D97-AF65-F5344CB8AC3E}">
        <p14:creationId xmlns:p14="http://schemas.microsoft.com/office/powerpoint/2010/main" val="929977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spirit lurking behind every leaf</a:t>
            </a:r>
          </a:p>
        </p:txBody>
      </p:sp>
      <p:sp>
        <p:nvSpPr>
          <p:cNvPr id="4" name="Slide Number Placeholder 3"/>
          <p:cNvSpPr>
            <a:spLocks noGrp="1"/>
          </p:cNvSpPr>
          <p:nvPr>
            <p:ph type="sldNum" sz="quarter" idx="10"/>
          </p:nvPr>
        </p:nvSpPr>
        <p:spPr/>
        <p:txBody>
          <a:bodyPr/>
          <a:lstStyle/>
          <a:p>
            <a:fld id="{2C3901DE-117F-4147-9D94-9214F69692CA}" type="slidenum">
              <a:rPr lang="en-US" smtClean="0"/>
              <a:t>18</a:t>
            </a:fld>
            <a:endParaRPr lang="en-US" dirty="0"/>
          </a:p>
        </p:txBody>
      </p:sp>
    </p:spTree>
    <p:extLst>
      <p:ext uri="{BB962C8B-B14F-4D97-AF65-F5344CB8AC3E}">
        <p14:creationId xmlns:p14="http://schemas.microsoft.com/office/powerpoint/2010/main" val="2886739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spirit lurking behind every leaf</a:t>
            </a:r>
          </a:p>
        </p:txBody>
      </p:sp>
      <p:sp>
        <p:nvSpPr>
          <p:cNvPr id="4" name="Slide Number Placeholder 3"/>
          <p:cNvSpPr>
            <a:spLocks noGrp="1"/>
          </p:cNvSpPr>
          <p:nvPr>
            <p:ph type="sldNum" sz="quarter" idx="10"/>
          </p:nvPr>
        </p:nvSpPr>
        <p:spPr/>
        <p:txBody>
          <a:bodyPr/>
          <a:lstStyle/>
          <a:p>
            <a:fld id="{2C3901DE-117F-4147-9D94-9214F69692CA}" type="slidenum">
              <a:rPr lang="en-US" smtClean="0"/>
              <a:t>19</a:t>
            </a:fld>
            <a:endParaRPr lang="en-US" dirty="0"/>
          </a:p>
        </p:txBody>
      </p:sp>
    </p:spTree>
    <p:extLst>
      <p:ext uri="{BB962C8B-B14F-4D97-AF65-F5344CB8AC3E}">
        <p14:creationId xmlns:p14="http://schemas.microsoft.com/office/powerpoint/2010/main" val="2303017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Platonism</a:t>
            </a:r>
            <a:r>
              <a:rPr lang="en-US" baseline="0" dirty="0"/>
              <a:t> – the logos – the rational structure of the universe from which truth emanates.</a:t>
            </a:r>
          </a:p>
          <a:p>
            <a:endParaRPr lang="en-US" baseline="0" dirty="0"/>
          </a:p>
          <a:p>
            <a:r>
              <a:rPr lang="en-US" baseline="0" dirty="0"/>
              <a:t>Christ is the logos, not some ethereal philosophical idea.</a:t>
            </a:r>
            <a:endParaRPr lang="en-US" dirty="0"/>
          </a:p>
        </p:txBody>
      </p:sp>
      <p:sp>
        <p:nvSpPr>
          <p:cNvPr id="4" name="Slide Number Placeholder 3"/>
          <p:cNvSpPr>
            <a:spLocks noGrp="1"/>
          </p:cNvSpPr>
          <p:nvPr>
            <p:ph type="sldNum" sz="quarter" idx="10"/>
          </p:nvPr>
        </p:nvSpPr>
        <p:spPr/>
        <p:txBody>
          <a:bodyPr/>
          <a:lstStyle/>
          <a:p>
            <a:fld id="{2C3901DE-117F-4147-9D94-9214F69692CA}" type="slidenum">
              <a:rPr lang="en-US" smtClean="0"/>
              <a:t>36</a:t>
            </a:fld>
            <a:endParaRPr lang="en-US" dirty="0"/>
          </a:p>
        </p:txBody>
      </p:sp>
    </p:spTree>
    <p:extLst>
      <p:ext uri="{BB962C8B-B14F-4D97-AF65-F5344CB8AC3E}">
        <p14:creationId xmlns:p14="http://schemas.microsoft.com/office/powerpoint/2010/main" val="2995929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world in which we live gives </a:t>
            </a:r>
            <a:r>
              <a:rPr lang="en-US" sz="1200" dirty="0">
                <a:solidFill>
                  <a:srgbClr val="FFC000"/>
                </a:solidFill>
              </a:rPr>
              <a:t>power</a:t>
            </a:r>
            <a:r>
              <a:rPr lang="en-US" sz="1200" dirty="0">
                <a:solidFill>
                  <a:srgbClr val="FFFF00"/>
                </a:solidFill>
              </a:rPr>
              <a:t> </a:t>
            </a:r>
            <a:r>
              <a:rPr lang="en-US" sz="1200" dirty="0"/>
              <a:t>to science, history, psychology, politics, sociology, and many other human disciplines.  It relies upon the wisdom of philosophy and the dictates of empiricism. It builds “designer gods” that please our culture and are in harmony with our world view</a:t>
            </a:r>
          </a:p>
        </p:txBody>
      </p:sp>
      <p:sp>
        <p:nvSpPr>
          <p:cNvPr id="4" name="Slide Number Placeholder 3"/>
          <p:cNvSpPr>
            <a:spLocks noGrp="1"/>
          </p:cNvSpPr>
          <p:nvPr>
            <p:ph type="sldNum" sz="quarter" idx="10"/>
          </p:nvPr>
        </p:nvSpPr>
        <p:spPr/>
        <p:txBody>
          <a:bodyPr/>
          <a:lstStyle/>
          <a:p>
            <a:fld id="{2C3901DE-117F-4147-9D94-9214F69692CA}" type="slidenum">
              <a:rPr lang="en-US" smtClean="0"/>
              <a:t>42</a:t>
            </a:fld>
            <a:endParaRPr lang="en-US" dirty="0"/>
          </a:p>
        </p:txBody>
      </p:sp>
    </p:spTree>
    <p:extLst>
      <p:ext uri="{BB962C8B-B14F-4D97-AF65-F5344CB8AC3E}">
        <p14:creationId xmlns:p14="http://schemas.microsoft.com/office/powerpoint/2010/main" val="241432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By contrast, scripture affirms the power of the Word of God to bring us to knowledge of the true God and, under the Holy Spirit, to restore us to a right relationship with Him and a true understanding of our world</a:t>
            </a:r>
          </a:p>
          <a:p>
            <a:endParaRPr lang="en-US" sz="1200" dirty="0"/>
          </a:p>
        </p:txBody>
      </p:sp>
      <p:sp>
        <p:nvSpPr>
          <p:cNvPr id="4" name="Slide Number Placeholder 3"/>
          <p:cNvSpPr>
            <a:spLocks noGrp="1"/>
          </p:cNvSpPr>
          <p:nvPr>
            <p:ph type="sldNum" sz="quarter" idx="10"/>
          </p:nvPr>
        </p:nvSpPr>
        <p:spPr/>
        <p:txBody>
          <a:bodyPr/>
          <a:lstStyle/>
          <a:p>
            <a:fld id="{2C3901DE-117F-4147-9D94-9214F69692CA}" type="slidenum">
              <a:rPr lang="en-US" smtClean="0"/>
              <a:t>43</a:t>
            </a:fld>
            <a:endParaRPr lang="en-US" dirty="0"/>
          </a:p>
        </p:txBody>
      </p:sp>
    </p:spTree>
    <p:extLst>
      <p:ext uri="{BB962C8B-B14F-4D97-AF65-F5344CB8AC3E}">
        <p14:creationId xmlns:p14="http://schemas.microsoft.com/office/powerpoint/2010/main" val="2357640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Choose you this day whether you will follow </a:t>
            </a:r>
          </a:p>
          <a:p>
            <a:pPr lvl="1"/>
            <a:r>
              <a:rPr lang="en-US" sz="2400" dirty="0"/>
              <a:t>the Word of God or </a:t>
            </a:r>
          </a:p>
          <a:p>
            <a:pPr lvl="1"/>
            <a:r>
              <a:rPr lang="en-US" sz="2400" dirty="0"/>
              <a:t>the many world views of our culture</a:t>
            </a:r>
          </a:p>
          <a:p>
            <a:endParaRPr lang="en-US" dirty="0"/>
          </a:p>
        </p:txBody>
      </p:sp>
      <p:sp>
        <p:nvSpPr>
          <p:cNvPr id="4" name="Slide Number Placeholder 3"/>
          <p:cNvSpPr>
            <a:spLocks noGrp="1"/>
          </p:cNvSpPr>
          <p:nvPr>
            <p:ph type="sldNum" sz="quarter" idx="10"/>
          </p:nvPr>
        </p:nvSpPr>
        <p:spPr/>
        <p:txBody>
          <a:bodyPr/>
          <a:lstStyle/>
          <a:p>
            <a:fld id="{2C3901DE-117F-4147-9D94-9214F69692CA}" type="slidenum">
              <a:rPr lang="en-US" smtClean="0"/>
              <a:t>44</a:t>
            </a:fld>
            <a:endParaRPr lang="en-US" dirty="0"/>
          </a:p>
        </p:txBody>
      </p:sp>
    </p:spTree>
    <p:extLst>
      <p:ext uri="{BB962C8B-B14F-4D97-AF65-F5344CB8AC3E}">
        <p14:creationId xmlns:p14="http://schemas.microsoft.com/office/powerpoint/2010/main" val="2541676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 view determines</a:t>
            </a:r>
            <a:r>
              <a:rPr lang="en-US" baseline="0" dirty="0"/>
              <a:t> our concept of…</a:t>
            </a:r>
          </a:p>
          <a:p>
            <a:r>
              <a:rPr lang="en-US" sz="1200" b="0" i="0" kern="1200" dirty="0">
                <a:solidFill>
                  <a:schemeClr val="tx1"/>
                </a:solidFill>
                <a:effectLst/>
                <a:latin typeface="+mn-lt"/>
                <a:ea typeface="+mn-ea"/>
                <a:cs typeface="+mn-cs"/>
              </a:rPr>
              <a:t>What does the biblical worldview teach about these crucial issues, and how does it protect us from misguided concepts of reality?</a:t>
            </a:r>
            <a:endParaRPr lang="en-US" dirty="0"/>
          </a:p>
        </p:txBody>
      </p:sp>
      <p:sp>
        <p:nvSpPr>
          <p:cNvPr id="4" name="Slide Number Placeholder 3"/>
          <p:cNvSpPr>
            <a:spLocks noGrp="1"/>
          </p:cNvSpPr>
          <p:nvPr>
            <p:ph type="sldNum" sz="quarter" idx="10"/>
          </p:nvPr>
        </p:nvSpPr>
        <p:spPr/>
        <p:txBody>
          <a:bodyPr/>
          <a:lstStyle/>
          <a:p>
            <a:fld id="{2C3901DE-117F-4147-9D94-9214F69692CA}" type="slidenum">
              <a:rPr lang="en-US" smtClean="0"/>
              <a:t>3</a:t>
            </a:fld>
            <a:endParaRPr lang="en-US" dirty="0"/>
          </a:p>
        </p:txBody>
      </p:sp>
    </p:spTree>
    <p:extLst>
      <p:ext uri="{BB962C8B-B14F-4D97-AF65-F5344CB8AC3E}">
        <p14:creationId xmlns:p14="http://schemas.microsoft.com/office/powerpoint/2010/main" val="680869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fit the Bible into our view of story,</a:t>
            </a:r>
            <a:r>
              <a:rPr lang="en-US" baseline="0" dirty="0"/>
              <a:t> narrative, history, truth, etc</a:t>
            </a:r>
            <a:endParaRPr lang="en-US" dirty="0"/>
          </a:p>
        </p:txBody>
      </p:sp>
      <p:sp>
        <p:nvSpPr>
          <p:cNvPr id="4" name="Slide Number Placeholder 3"/>
          <p:cNvSpPr>
            <a:spLocks noGrp="1"/>
          </p:cNvSpPr>
          <p:nvPr>
            <p:ph type="sldNum" sz="quarter" idx="10"/>
          </p:nvPr>
        </p:nvSpPr>
        <p:spPr/>
        <p:txBody>
          <a:bodyPr/>
          <a:lstStyle/>
          <a:p>
            <a:fld id="{2C3901DE-117F-4147-9D94-9214F69692CA}" type="slidenum">
              <a:rPr lang="en-US" smtClean="0"/>
              <a:t>4</a:t>
            </a:fld>
            <a:endParaRPr lang="en-US" dirty="0"/>
          </a:p>
        </p:txBody>
      </p:sp>
    </p:spTree>
    <p:extLst>
      <p:ext uri="{BB962C8B-B14F-4D97-AF65-F5344CB8AC3E}">
        <p14:creationId xmlns:p14="http://schemas.microsoft.com/office/powerpoint/2010/main" val="1951037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0" i="0" kern="1200" dirty="0">
                <a:solidFill>
                  <a:schemeClr val="tx1"/>
                </a:solidFill>
                <a:effectLst/>
                <a:latin typeface="+mn-lt"/>
                <a:ea typeface="+mn-ea"/>
                <a:cs typeface="+mn-cs"/>
              </a:rPr>
              <a:t>As Seventh-day Adventists, we have something unique to offer. Adventism is not simply a set of doctrines or a lifestyle. It is a worldview that acknowledges the Bible as the authority of all of our lives, the template from which we come to understand every aspect of human existence: our origins, our concept of self, and our eternal destiny</a:t>
            </a:r>
            <a:r>
              <a:rPr lang="en-US" sz="2000" b="0" i="0" kern="1200" dirty="0">
                <a:solidFill>
                  <a:schemeClr val="tx1"/>
                </a:solidFill>
                <a:effectLst/>
                <a:latin typeface="+mn-lt"/>
                <a:ea typeface="+mn-ea"/>
                <a:cs typeface="+mn-cs"/>
              </a:rPr>
              <a:t>.</a:t>
            </a:r>
            <a:endParaRPr lang="en-US" sz="2000" dirty="0"/>
          </a:p>
        </p:txBody>
      </p:sp>
      <p:sp>
        <p:nvSpPr>
          <p:cNvPr id="4" name="Slide Number Placeholder 3"/>
          <p:cNvSpPr>
            <a:spLocks noGrp="1"/>
          </p:cNvSpPr>
          <p:nvPr>
            <p:ph type="sldNum" sz="quarter" idx="10"/>
          </p:nvPr>
        </p:nvSpPr>
        <p:spPr/>
        <p:txBody>
          <a:bodyPr/>
          <a:lstStyle/>
          <a:p>
            <a:fld id="{2C3901DE-117F-4147-9D94-9214F69692CA}"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680869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3901DE-117F-4147-9D94-9214F69692CA}" type="slidenum">
              <a:rPr lang="en-US" smtClean="0"/>
              <a:t>8</a:t>
            </a:fld>
            <a:endParaRPr lang="en-US" dirty="0"/>
          </a:p>
        </p:txBody>
      </p:sp>
    </p:spTree>
    <p:extLst>
      <p:ext uri="{BB962C8B-B14F-4D97-AF65-F5344CB8AC3E}">
        <p14:creationId xmlns:p14="http://schemas.microsoft.com/office/powerpoint/2010/main" val="1334777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That is why we send our children to Seventh-day Adventist schools</a:t>
            </a:r>
          </a:p>
          <a:p>
            <a:endParaRPr lang="en-US" dirty="0"/>
          </a:p>
        </p:txBody>
      </p:sp>
      <p:sp>
        <p:nvSpPr>
          <p:cNvPr id="4" name="Slide Number Placeholder 3"/>
          <p:cNvSpPr>
            <a:spLocks noGrp="1"/>
          </p:cNvSpPr>
          <p:nvPr>
            <p:ph type="sldNum" sz="quarter" idx="10"/>
          </p:nvPr>
        </p:nvSpPr>
        <p:spPr/>
        <p:txBody>
          <a:bodyPr/>
          <a:lstStyle/>
          <a:p>
            <a:fld id="{2C3901DE-117F-4147-9D94-9214F69692CA}" type="slidenum">
              <a:rPr lang="en-US" smtClean="0"/>
              <a:t>9</a:t>
            </a:fld>
            <a:endParaRPr lang="en-US" dirty="0"/>
          </a:p>
        </p:txBody>
      </p:sp>
    </p:spTree>
    <p:extLst>
      <p:ext uri="{BB962C8B-B14F-4D97-AF65-F5344CB8AC3E}">
        <p14:creationId xmlns:p14="http://schemas.microsoft.com/office/powerpoint/2010/main" val="2190332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3901DE-117F-4147-9D94-9214F69692CA}" type="slidenum">
              <a:rPr lang="en-US" smtClean="0"/>
              <a:t>10</a:t>
            </a:fld>
            <a:endParaRPr lang="en-US" dirty="0"/>
          </a:p>
        </p:txBody>
      </p:sp>
    </p:spTree>
    <p:extLst>
      <p:ext uri="{BB962C8B-B14F-4D97-AF65-F5344CB8AC3E}">
        <p14:creationId xmlns:p14="http://schemas.microsoft.com/office/powerpoint/2010/main" val="1533344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3901DE-117F-4147-9D94-9214F69692CA}" type="slidenum">
              <a:rPr lang="en-US" smtClean="0"/>
              <a:t>11</a:t>
            </a:fld>
            <a:endParaRPr lang="en-US" dirty="0"/>
          </a:p>
        </p:txBody>
      </p:sp>
    </p:spTree>
    <p:extLst>
      <p:ext uri="{BB962C8B-B14F-4D97-AF65-F5344CB8AC3E}">
        <p14:creationId xmlns:p14="http://schemas.microsoft.com/office/powerpoint/2010/main" val="1552188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Rather than postmodernism, empiracalism, rationalism, pragmatism, existentialism, Neo-Platonism. Etc.</a:t>
            </a:r>
          </a:p>
        </p:txBody>
      </p:sp>
      <p:sp>
        <p:nvSpPr>
          <p:cNvPr id="4" name="Slide Number Placeholder 3"/>
          <p:cNvSpPr>
            <a:spLocks noGrp="1"/>
          </p:cNvSpPr>
          <p:nvPr>
            <p:ph type="sldNum" sz="quarter" idx="10"/>
          </p:nvPr>
        </p:nvSpPr>
        <p:spPr/>
        <p:txBody>
          <a:bodyPr/>
          <a:lstStyle/>
          <a:p>
            <a:fld id="{2C3901DE-117F-4147-9D94-9214F69692CA}" type="slidenum">
              <a:rPr lang="en-US" smtClean="0"/>
              <a:t>12</a:t>
            </a:fld>
            <a:endParaRPr lang="en-US" dirty="0"/>
          </a:p>
        </p:txBody>
      </p:sp>
    </p:spTree>
    <p:extLst>
      <p:ext uri="{BB962C8B-B14F-4D97-AF65-F5344CB8AC3E}">
        <p14:creationId xmlns:p14="http://schemas.microsoft.com/office/powerpoint/2010/main" val="1028783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5923F103-BC34-4FE4-A40E-EDDEECFDA5D0}" type="datetimeFigureOut">
              <a:rPr lang="en-US" smtClean="0"/>
              <a:pPr/>
              <a:t>6/26/19</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187916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t>6/26/19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396750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t>6/26/19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878165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smtClean="0"/>
              <a:t>6/26/19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83820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t>6/26/19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660433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t>6/26/19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78965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t>6/26/19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61908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6/26/19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519077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6/26/19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337460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5923F103-BC34-4FE4-A40E-EDDEECFDA5D0}" type="datetimeFigureOut">
              <a:rPr lang="en-US" smtClean="0">
                <a:solidFill>
                  <a:prstClr val="white"/>
                </a:solidFill>
              </a:rPr>
              <a:pPr/>
              <a:t>6/26/19</a:t>
            </a:fld>
            <a:endParaRPr lang="en-US" dirty="0">
              <a:solidFill>
                <a:prstClr val="white"/>
              </a:solidFill>
            </a:endParaRPr>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r>
              <a:rPr lang="en-US" dirty="0">
                <a:solidFill>
                  <a:prstClr val="white"/>
                </a:solidFill>
              </a:rPr>
              <a:t>
              </a:t>
            </a:r>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2183922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F5A408"/>
                </a:solidFill>
              </a:rPr>
              <a:pPr/>
              <a:t>6/26/19</a:t>
            </a:fld>
            <a:endParaRPr lang="en-US" dirty="0">
              <a:solidFill>
                <a:srgbClr val="F5A408"/>
              </a:solidFill>
            </a:endParaRPr>
          </a:p>
        </p:txBody>
      </p:sp>
      <p:sp>
        <p:nvSpPr>
          <p:cNvPr id="5" name="Footer Placeholder 4"/>
          <p:cNvSpPr>
            <a:spLocks noGrp="1"/>
          </p:cNvSpPr>
          <p:nvPr>
            <p:ph type="ftr" sz="quarter" idx="11"/>
          </p:nvPr>
        </p:nvSpPr>
        <p:spPr/>
        <p:txBody>
          <a:bodyPr/>
          <a:lstStyle/>
          <a:p>
            <a:r>
              <a:rPr lang="en-US" dirty="0">
                <a:solidFill>
                  <a:srgbClr val="F5A408"/>
                </a:solidFill>
              </a:rPr>
              <a:t>
              </a:t>
            </a: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409634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6/26/19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446482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F5A408"/>
                </a:solidFill>
              </a:rPr>
              <a:pPr/>
              <a:t>6/26/19</a:t>
            </a:fld>
            <a:endParaRPr lang="en-US" dirty="0">
              <a:solidFill>
                <a:srgbClr val="F5A408"/>
              </a:solidFill>
            </a:endParaRPr>
          </a:p>
        </p:txBody>
      </p:sp>
      <p:sp>
        <p:nvSpPr>
          <p:cNvPr id="5" name="Footer Placeholder 4"/>
          <p:cNvSpPr>
            <a:spLocks noGrp="1"/>
          </p:cNvSpPr>
          <p:nvPr>
            <p:ph type="ftr" sz="quarter" idx="11"/>
          </p:nvPr>
        </p:nvSpPr>
        <p:spPr/>
        <p:txBody>
          <a:bodyPr/>
          <a:lstStyle/>
          <a:p>
            <a:r>
              <a:rPr lang="en-US" dirty="0">
                <a:solidFill>
                  <a:srgbClr val="F5A408"/>
                </a:solidFill>
              </a:rPr>
              <a:t>
              </a:t>
            </a: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2022561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F5A408"/>
                </a:solidFill>
              </a:rPr>
              <a:pPr/>
              <a:t>6/26/19</a:t>
            </a:fld>
            <a:endParaRPr lang="en-US" dirty="0">
              <a:solidFill>
                <a:srgbClr val="F5A408"/>
              </a:solidFill>
            </a:endParaRPr>
          </a:p>
        </p:txBody>
      </p:sp>
      <p:sp>
        <p:nvSpPr>
          <p:cNvPr id="6" name="Footer Placeholder 5"/>
          <p:cNvSpPr>
            <a:spLocks noGrp="1"/>
          </p:cNvSpPr>
          <p:nvPr>
            <p:ph type="ftr" sz="quarter" idx="11"/>
          </p:nvPr>
        </p:nvSpPr>
        <p:spPr/>
        <p:txBody>
          <a:bodyPr/>
          <a:lstStyle/>
          <a:p>
            <a:r>
              <a:rPr lang="en-US" dirty="0">
                <a:solidFill>
                  <a:srgbClr val="F5A408"/>
                </a:solidFill>
              </a:rPr>
              <a:t>
              </a:t>
            </a: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2747658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F5A408"/>
                </a:solidFill>
              </a:rPr>
              <a:pPr/>
              <a:t>6/26/19</a:t>
            </a:fld>
            <a:endParaRPr lang="en-US" dirty="0">
              <a:solidFill>
                <a:srgbClr val="F5A408"/>
              </a:solidFill>
            </a:endParaRPr>
          </a:p>
        </p:txBody>
      </p:sp>
      <p:sp>
        <p:nvSpPr>
          <p:cNvPr id="8" name="Footer Placeholder 7"/>
          <p:cNvSpPr>
            <a:spLocks noGrp="1"/>
          </p:cNvSpPr>
          <p:nvPr>
            <p:ph type="ftr" sz="quarter" idx="11"/>
          </p:nvPr>
        </p:nvSpPr>
        <p:spPr/>
        <p:txBody>
          <a:bodyPr/>
          <a:lstStyle/>
          <a:p>
            <a:r>
              <a:rPr lang="en-US" dirty="0">
                <a:solidFill>
                  <a:srgbClr val="F5A408"/>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3884265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F5A408"/>
                </a:solidFill>
              </a:rPr>
              <a:pPr/>
              <a:t>6/26/19</a:t>
            </a:fld>
            <a:endParaRPr lang="en-US" dirty="0">
              <a:solidFill>
                <a:srgbClr val="F5A408"/>
              </a:solidFill>
            </a:endParaRPr>
          </a:p>
        </p:txBody>
      </p:sp>
      <p:sp>
        <p:nvSpPr>
          <p:cNvPr id="4" name="Footer Placeholder 3"/>
          <p:cNvSpPr>
            <a:spLocks noGrp="1"/>
          </p:cNvSpPr>
          <p:nvPr>
            <p:ph type="ftr" sz="quarter" idx="11"/>
          </p:nvPr>
        </p:nvSpPr>
        <p:spPr/>
        <p:txBody>
          <a:bodyPr/>
          <a:lstStyle/>
          <a:p>
            <a:r>
              <a:rPr lang="en-US" dirty="0">
                <a:solidFill>
                  <a:srgbClr val="F5A408"/>
                </a:solidFill>
              </a:rPr>
              <a:t>
              </a:t>
            </a: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33624972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F5A408"/>
                </a:solidFill>
              </a:rPr>
              <a:pPr/>
              <a:t>6/26/19</a:t>
            </a:fld>
            <a:endParaRPr lang="en-US" dirty="0">
              <a:solidFill>
                <a:srgbClr val="F5A408"/>
              </a:solidFill>
            </a:endParaRPr>
          </a:p>
        </p:txBody>
      </p:sp>
      <p:sp>
        <p:nvSpPr>
          <p:cNvPr id="3" name="Footer Placeholder 2"/>
          <p:cNvSpPr>
            <a:spLocks noGrp="1"/>
          </p:cNvSpPr>
          <p:nvPr>
            <p:ph type="ftr" sz="quarter" idx="11"/>
          </p:nvPr>
        </p:nvSpPr>
        <p:spPr/>
        <p:txBody>
          <a:bodyPr/>
          <a:lstStyle/>
          <a:p>
            <a:r>
              <a:rPr lang="en-US" dirty="0">
                <a:solidFill>
                  <a:srgbClr val="F5A408"/>
                </a:solidFill>
              </a:rPr>
              <a:t>
              </a:t>
            </a:r>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406819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F5A408"/>
                </a:solidFill>
              </a:rPr>
              <a:pPr/>
              <a:t>6/26/19</a:t>
            </a:fld>
            <a:endParaRPr lang="en-US" dirty="0">
              <a:solidFill>
                <a:srgbClr val="F5A408"/>
              </a:solidFill>
            </a:endParaRPr>
          </a:p>
        </p:txBody>
      </p:sp>
      <p:sp>
        <p:nvSpPr>
          <p:cNvPr id="6" name="Footer Placeholder 5"/>
          <p:cNvSpPr>
            <a:spLocks noGrp="1"/>
          </p:cNvSpPr>
          <p:nvPr>
            <p:ph type="ftr" sz="quarter" idx="11"/>
          </p:nvPr>
        </p:nvSpPr>
        <p:spPr/>
        <p:txBody>
          <a:bodyPr/>
          <a:lstStyle/>
          <a:p>
            <a:r>
              <a:rPr lang="en-US" dirty="0">
                <a:solidFill>
                  <a:srgbClr val="F5A408"/>
                </a:solidFill>
              </a:rPr>
              <a:t>
              </a:t>
            </a: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684163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F5A408"/>
                </a:solidFill>
              </a:rPr>
              <a:pPr/>
              <a:t>6/26/19</a:t>
            </a:fld>
            <a:endParaRPr lang="en-US" dirty="0">
              <a:solidFill>
                <a:srgbClr val="F5A408"/>
              </a:solidFill>
            </a:endParaRPr>
          </a:p>
        </p:txBody>
      </p:sp>
      <p:sp>
        <p:nvSpPr>
          <p:cNvPr id="6" name="Footer Placeholder 5"/>
          <p:cNvSpPr>
            <a:spLocks noGrp="1"/>
          </p:cNvSpPr>
          <p:nvPr>
            <p:ph type="ftr" sz="quarter" idx="11"/>
          </p:nvPr>
        </p:nvSpPr>
        <p:spPr/>
        <p:txBody>
          <a:bodyPr/>
          <a:lstStyle/>
          <a:p>
            <a:r>
              <a:rPr lang="en-US" dirty="0">
                <a:solidFill>
                  <a:srgbClr val="F5A408"/>
                </a:solidFill>
              </a:rPr>
              <a:t>
              </a:t>
            </a: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1113763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F5A408"/>
                </a:solidFill>
              </a:rPr>
              <a:pPr/>
              <a:t>6/26/19</a:t>
            </a:fld>
            <a:endParaRPr lang="en-US" dirty="0">
              <a:solidFill>
                <a:srgbClr val="F5A408"/>
              </a:solidFill>
            </a:endParaRPr>
          </a:p>
        </p:txBody>
      </p:sp>
      <p:sp>
        <p:nvSpPr>
          <p:cNvPr id="6" name="Footer Placeholder 5"/>
          <p:cNvSpPr>
            <a:spLocks noGrp="1"/>
          </p:cNvSpPr>
          <p:nvPr>
            <p:ph type="ftr" sz="quarter" idx="11"/>
          </p:nvPr>
        </p:nvSpPr>
        <p:spPr/>
        <p:txBody>
          <a:bodyPr/>
          <a:lstStyle/>
          <a:p>
            <a:r>
              <a:rPr lang="en-US" dirty="0">
                <a:solidFill>
                  <a:srgbClr val="F5A408"/>
                </a:solidFill>
              </a:rPr>
              <a:t>
              </a:t>
            </a:r>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2007742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F5A408"/>
                </a:solidFill>
              </a:rPr>
              <a:pPr/>
              <a:t>6/26/19</a:t>
            </a:fld>
            <a:endParaRPr lang="en-US" dirty="0">
              <a:solidFill>
                <a:srgbClr val="F5A408"/>
              </a:solidFill>
            </a:endParaRPr>
          </a:p>
        </p:txBody>
      </p:sp>
      <p:sp>
        <p:nvSpPr>
          <p:cNvPr id="5" name="Footer Placeholder 4"/>
          <p:cNvSpPr>
            <a:spLocks noGrp="1"/>
          </p:cNvSpPr>
          <p:nvPr>
            <p:ph type="ftr" sz="quarter" idx="11"/>
          </p:nvPr>
        </p:nvSpPr>
        <p:spPr/>
        <p:txBody>
          <a:bodyPr/>
          <a:lstStyle/>
          <a:p>
            <a:r>
              <a:rPr lang="en-US" dirty="0">
                <a:solidFill>
                  <a:srgbClr val="F5A408"/>
                </a:solidFill>
              </a:rPr>
              <a:t>
              </a:t>
            </a:r>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2633299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r>
              <a:rPr lang="en-US" sz="9600" dirty="0">
                <a:solidFill>
                  <a:srgbClr val="F5A408"/>
                </a:solidFill>
              </a:rPr>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r>
              <a:rPr lang="en-US" sz="9600" dirty="0">
                <a:solidFill>
                  <a:srgbClr val="F5A408"/>
                </a:solidFill>
              </a:rPr>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F5A408"/>
                </a:solidFill>
              </a:rPr>
              <a:pPr/>
              <a:t>6/26/19</a:t>
            </a:fld>
            <a:endParaRPr lang="en-US" dirty="0">
              <a:solidFill>
                <a:srgbClr val="F5A408"/>
              </a:solidFill>
            </a:endParaRPr>
          </a:p>
        </p:txBody>
      </p:sp>
      <p:sp>
        <p:nvSpPr>
          <p:cNvPr id="5" name="Footer Placeholder 4"/>
          <p:cNvSpPr>
            <a:spLocks noGrp="1"/>
          </p:cNvSpPr>
          <p:nvPr>
            <p:ph type="ftr" sz="quarter" idx="11"/>
          </p:nvPr>
        </p:nvSpPr>
        <p:spPr/>
        <p:txBody>
          <a:bodyPr/>
          <a:lstStyle/>
          <a:p>
            <a:r>
              <a:rPr lang="en-US" dirty="0">
                <a:solidFill>
                  <a:srgbClr val="F5A408"/>
                </a:solidFill>
              </a:rPr>
              <a:t>
              </a:t>
            </a:r>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769570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6/26/19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181516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F5A408"/>
                </a:solidFill>
              </a:rPr>
              <a:pPr/>
              <a:t>6/26/19</a:t>
            </a:fld>
            <a:endParaRPr lang="en-US" dirty="0">
              <a:solidFill>
                <a:srgbClr val="F5A408"/>
              </a:solidFill>
            </a:endParaRPr>
          </a:p>
        </p:txBody>
      </p:sp>
      <p:sp>
        <p:nvSpPr>
          <p:cNvPr id="5" name="Footer Placeholder 4"/>
          <p:cNvSpPr>
            <a:spLocks noGrp="1"/>
          </p:cNvSpPr>
          <p:nvPr>
            <p:ph type="ftr" sz="quarter" idx="11"/>
          </p:nvPr>
        </p:nvSpPr>
        <p:spPr/>
        <p:txBody>
          <a:bodyPr/>
          <a:lstStyle/>
          <a:p>
            <a:r>
              <a:rPr lang="en-US" dirty="0">
                <a:solidFill>
                  <a:srgbClr val="F5A408"/>
                </a:solidFill>
              </a:rPr>
              <a:t>
              </a:t>
            </a:r>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2828849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F5A408"/>
                </a:solidFill>
              </a:rPr>
              <a:pPr/>
              <a:t>6/26/19</a:t>
            </a:fld>
            <a:endParaRPr lang="en-US" dirty="0">
              <a:solidFill>
                <a:srgbClr val="F5A408"/>
              </a:solidFill>
            </a:endParaRPr>
          </a:p>
        </p:txBody>
      </p:sp>
      <p:sp>
        <p:nvSpPr>
          <p:cNvPr id="8" name="Footer Placeholder 7"/>
          <p:cNvSpPr>
            <a:spLocks noGrp="1"/>
          </p:cNvSpPr>
          <p:nvPr>
            <p:ph type="ftr" sz="quarter" idx="11"/>
          </p:nvPr>
        </p:nvSpPr>
        <p:spPr/>
        <p:txBody>
          <a:bodyPr/>
          <a:lstStyle/>
          <a:p>
            <a:r>
              <a:rPr lang="en-US" dirty="0">
                <a:solidFill>
                  <a:srgbClr val="F5A408"/>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2999023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F5A408"/>
                </a:solidFill>
              </a:rPr>
              <a:pPr/>
              <a:t>6/26/19</a:t>
            </a:fld>
            <a:endParaRPr lang="en-US" dirty="0">
              <a:solidFill>
                <a:srgbClr val="F5A408"/>
              </a:solidFill>
            </a:endParaRPr>
          </a:p>
        </p:txBody>
      </p:sp>
      <p:sp>
        <p:nvSpPr>
          <p:cNvPr id="8" name="Footer Placeholder 7"/>
          <p:cNvSpPr>
            <a:spLocks noGrp="1"/>
          </p:cNvSpPr>
          <p:nvPr>
            <p:ph type="ftr" sz="quarter" idx="11"/>
          </p:nvPr>
        </p:nvSpPr>
        <p:spPr/>
        <p:txBody>
          <a:bodyPr/>
          <a:lstStyle/>
          <a:p>
            <a:r>
              <a:rPr lang="en-US" dirty="0">
                <a:solidFill>
                  <a:srgbClr val="F5A408"/>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867989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solidFill>
                  <a:srgbClr val="F5A408"/>
                </a:solidFill>
              </a:rPr>
              <a:pPr/>
              <a:t>6/26/19</a:t>
            </a:fld>
            <a:endParaRPr lang="en-US" dirty="0">
              <a:solidFill>
                <a:srgbClr val="F5A408"/>
              </a:solidFill>
            </a:endParaRPr>
          </a:p>
        </p:txBody>
      </p:sp>
      <p:sp>
        <p:nvSpPr>
          <p:cNvPr id="5" name="Footer Placeholder 4"/>
          <p:cNvSpPr>
            <a:spLocks noGrp="1"/>
          </p:cNvSpPr>
          <p:nvPr>
            <p:ph type="ftr" sz="quarter" idx="11"/>
          </p:nvPr>
        </p:nvSpPr>
        <p:spPr/>
        <p:txBody>
          <a:bodyPr/>
          <a:lstStyle/>
          <a:p>
            <a:r>
              <a:rPr lang="en-US" dirty="0">
                <a:solidFill>
                  <a:srgbClr val="F5A408"/>
                </a:solidFill>
              </a:rPr>
              <a:t>
              </a:t>
            </a: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936631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solidFill>
                  <a:srgbClr val="F5A408"/>
                </a:solidFill>
              </a:rPr>
              <a:pPr/>
              <a:t>6/26/19</a:t>
            </a:fld>
            <a:endParaRPr lang="en-US" dirty="0">
              <a:solidFill>
                <a:srgbClr val="F5A408"/>
              </a:solidFill>
            </a:endParaRPr>
          </a:p>
        </p:txBody>
      </p:sp>
      <p:sp>
        <p:nvSpPr>
          <p:cNvPr id="5" name="Footer Placeholder 4"/>
          <p:cNvSpPr>
            <a:spLocks noGrp="1"/>
          </p:cNvSpPr>
          <p:nvPr>
            <p:ph type="ftr" sz="quarter" idx="11"/>
          </p:nvPr>
        </p:nvSpPr>
        <p:spPr/>
        <p:txBody>
          <a:bodyPr/>
          <a:lstStyle/>
          <a:p>
            <a:r>
              <a:rPr lang="en-US" dirty="0">
                <a:solidFill>
                  <a:srgbClr val="F5A408"/>
                </a:solidFill>
              </a:rPr>
              <a:t>
              </a:t>
            </a:r>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2496921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158984" y="1792224"/>
            <a:ext cx="990599" cy="304799"/>
          </a:xfrm>
        </p:spPr>
        <p:txBody>
          <a:bodyPr/>
          <a:lstStyle>
            <a:lvl1pPr algn="l">
              <a:defRPr b="0">
                <a:solidFill>
                  <a:schemeClr val="bg1"/>
                </a:solidFill>
              </a:defRPr>
            </a:lvl1pPr>
          </a:lstStyle>
          <a:p>
            <a:fld id="{5923F103-BC34-4FE4-A40E-EDDEECFDA5D0}" type="datetimeFigureOut">
              <a:rPr lang="en-US" smtClean="0">
                <a:solidFill>
                  <a:prstClr val="white"/>
                </a:solidFill>
              </a:rPr>
              <a:pPr/>
              <a:t>6/26/19</a:t>
            </a:fld>
            <a:endParaRPr lang="en-US" dirty="0">
              <a:solidFill>
                <a:prstClr val="white"/>
              </a:solidFill>
            </a:endParaRPr>
          </a:p>
        </p:txBody>
      </p:sp>
      <p:sp>
        <p:nvSpPr>
          <p:cNvPr id="5" name="Footer Placeholder 4"/>
          <p:cNvSpPr>
            <a:spLocks noGrp="1"/>
          </p:cNvSpPr>
          <p:nvPr>
            <p:ph type="ftr" sz="quarter" idx="11"/>
          </p:nvPr>
        </p:nvSpPr>
        <p:spPr>
          <a:xfrm rot="5400000">
            <a:off x="8951976" y="3227832"/>
            <a:ext cx="3867912" cy="310896"/>
          </a:xfrm>
        </p:spPr>
        <p:txBody>
          <a:bodyPr/>
          <a:lstStyle>
            <a:lvl1pPr>
              <a:defRPr sz="1000" b="0">
                <a:solidFill>
                  <a:schemeClr val="bg1"/>
                </a:solidFill>
              </a:defRPr>
            </a:lvl1pPr>
          </a:lstStyle>
          <a:p>
            <a:r>
              <a:rPr lang="en-US" dirty="0">
                <a:solidFill>
                  <a:prstClr val="white"/>
                </a:solidFill>
              </a:rPr>
              <a:t>
              </a:t>
            </a:r>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36793170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nchor="ct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01513"/>
                </a:solidFill>
              </a:rPr>
              <a:pPr/>
              <a:t>6/26/19</a:t>
            </a:fld>
            <a:endParaRPr lang="en-US" dirty="0">
              <a:solidFill>
                <a:srgbClr val="B01513"/>
              </a:solidFill>
            </a:endParaRPr>
          </a:p>
        </p:txBody>
      </p:sp>
      <p:sp>
        <p:nvSpPr>
          <p:cNvPr id="5" name="Footer Placeholder 4"/>
          <p:cNvSpPr>
            <a:spLocks noGrp="1"/>
          </p:cNvSpPr>
          <p:nvPr>
            <p:ph type="ftr" sz="quarter" idx="11"/>
          </p:nvPr>
        </p:nvSpPr>
        <p:spPr/>
        <p:txBody>
          <a:bodyPr/>
          <a:lstStyle>
            <a:lvl1pPr>
              <a:defRPr sz="1000" b="1"/>
            </a:lvl1pPr>
          </a:lstStyle>
          <a:p>
            <a:r>
              <a:rPr lang="en-US" dirty="0">
                <a:solidFill>
                  <a:srgbClr val="B01513"/>
                </a:solidFill>
              </a:rPr>
              <a:t>
              </a:t>
            </a: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922202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9192"/>
            <a:ext cx="4343400" cy="2286000"/>
          </a:xfrm>
          <a:prstGeom prst="rect">
            <a:avLst/>
          </a:prstGeom>
        </p:spPr>
        <p:txBody>
          <a:bodyPr anchor="ctr" anchorCtr="0"/>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4576" y="2679192"/>
            <a:ext cx="3758184" cy="2286000"/>
          </a:xfrm>
        </p:spPr>
        <p:txBody>
          <a:bodyPr anchor="ctr" anchorCtr="0"/>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01513"/>
                </a:solidFill>
              </a:rPr>
              <a:pPr/>
              <a:t>6/26/19</a:t>
            </a:fld>
            <a:endParaRPr lang="en-US" dirty="0">
              <a:solidFill>
                <a:srgbClr val="B01513"/>
              </a:solidFill>
            </a:endParaRPr>
          </a:p>
        </p:txBody>
      </p:sp>
      <p:sp>
        <p:nvSpPr>
          <p:cNvPr id="5" name="Footer Placeholder 4"/>
          <p:cNvSpPr>
            <a:spLocks noGrp="1"/>
          </p:cNvSpPr>
          <p:nvPr>
            <p:ph type="ftr" sz="quarter" idx="11"/>
          </p:nvPr>
        </p:nvSpPr>
        <p:spPr/>
        <p:txBody>
          <a:bodyPr/>
          <a:lstStyle>
            <a:lvl1pPr>
              <a:defRPr sz="1000" b="1"/>
            </a:lvl1pPr>
          </a:lstStyle>
          <a:p>
            <a:r>
              <a:rPr lang="en-US" dirty="0">
                <a:solidFill>
                  <a:srgbClr val="B01513"/>
                </a:solidFill>
              </a:rPr>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22105597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01513"/>
                </a:solidFill>
              </a:rPr>
              <a:pPr/>
              <a:t>6/26/19</a:t>
            </a:fld>
            <a:endParaRPr lang="en-US" dirty="0">
              <a:solidFill>
                <a:srgbClr val="B01513"/>
              </a:solidFill>
            </a:endParaRPr>
          </a:p>
        </p:txBody>
      </p:sp>
      <p:sp>
        <p:nvSpPr>
          <p:cNvPr id="6" name="Footer Placeholder 5"/>
          <p:cNvSpPr>
            <a:spLocks noGrp="1"/>
          </p:cNvSpPr>
          <p:nvPr>
            <p:ph type="ftr" sz="quarter" idx="11"/>
          </p:nvPr>
        </p:nvSpPr>
        <p:spPr/>
        <p:txBody>
          <a:bodyPr/>
          <a:lstStyle/>
          <a:p>
            <a:r>
              <a:rPr lang="en-US" dirty="0">
                <a:solidFill>
                  <a:srgbClr val="B01513"/>
                </a:solidFill>
              </a:rPr>
              <a:t>
              </a:t>
            </a: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30840030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01513"/>
                </a:solidFill>
              </a:rPr>
              <a:pPr/>
              <a:t>6/26/19</a:t>
            </a:fld>
            <a:endParaRPr lang="en-US" dirty="0">
              <a:solidFill>
                <a:srgbClr val="B01513"/>
              </a:solidFill>
            </a:endParaRPr>
          </a:p>
        </p:txBody>
      </p:sp>
      <p:sp>
        <p:nvSpPr>
          <p:cNvPr id="8" name="Footer Placeholder 7"/>
          <p:cNvSpPr>
            <a:spLocks noGrp="1"/>
          </p:cNvSpPr>
          <p:nvPr>
            <p:ph type="ftr" sz="quarter" idx="11"/>
          </p:nvPr>
        </p:nvSpPr>
        <p:spPr/>
        <p:txBody>
          <a:bodyPr/>
          <a:lstStyle/>
          <a:p>
            <a:r>
              <a:rPr lang="en-US" dirty="0">
                <a:solidFill>
                  <a:srgbClr val="B01513"/>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3178779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6/26/19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009301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01513"/>
                </a:solidFill>
              </a:rPr>
              <a:pPr/>
              <a:t>6/26/19</a:t>
            </a:fld>
            <a:endParaRPr lang="en-US" dirty="0">
              <a:solidFill>
                <a:srgbClr val="B01513"/>
              </a:solidFill>
            </a:endParaRPr>
          </a:p>
        </p:txBody>
      </p:sp>
      <p:sp>
        <p:nvSpPr>
          <p:cNvPr id="4" name="Footer Placeholder 3"/>
          <p:cNvSpPr>
            <a:spLocks noGrp="1"/>
          </p:cNvSpPr>
          <p:nvPr>
            <p:ph type="ftr" sz="quarter" idx="11"/>
          </p:nvPr>
        </p:nvSpPr>
        <p:spPr/>
        <p:txBody>
          <a:bodyPr/>
          <a:lstStyle/>
          <a:p>
            <a:r>
              <a:rPr lang="en-US" dirty="0">
                <a:solidFill>
                  <a:srgbClr val="B01513"/>
                </a:solidFill>
              </a:rPr>
              <a:t>
              </a:t>
            </a: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36691518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01513"/>
                </a:solidFill>
              </a:rPr>
              <a:pPr/>
              <a:t>6/26/19</a:t>
            </a:fld>
            <a:endParaRPr lang="en-US" dirty="0">
              <a:solidFill>
                <a:srgbClr val="B01513"/>
              </a:solidFill>
            </a:endParaRPr>
          </a:p>
        </p:txBody>
      </p:sp>
      <p:sp>
        <p:nvSpPr>
          <p:cNvPr id="3" name="Footer Placeholder 2"/>
          <p:cNvSpPr>
            <a:spLocks noGrp="1"/>
          </p:cNvSpPr>
          <p:nvPr>
            <p:ph type="ftr" sz="quarter" idx="11"/>
          </p:nvPr>
        </p:nvSpPr>
        <p:spPr/>
        <p:txBody>
          <a:bodyPr/>
          <a:lstStyle/>
          <a:p>
            <a:r>
              <a:rPr lang="en-US" dirty="0">
                <a:solidFill>
                  <a:srgbClr val="B01513"/>
                </a:solidFill>
              </a:rPr>
              <a:t>
              </a:t>
            </a:r>
          </a:p>
        </p:txBody>
      </p:sp>
      <p:sp>
        <p:nvSpPr>
          <p:cNvPr id="6" name="Rectangle 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552437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01513"/>
                </a:solidFill>
              </a:rPr>
              <a:pPr/>
              <a:t>6/26/19</a:t>
            </a:fld>
            <a:endParaRPr lang="en-US" dirty="0">
              <a:solidFill>
                <a:srgbClr val="B01513"/>
              </a:solidFill>
            </a:endParaRPr>
          </a:p>
        </p:txBody>
      </p:sp>
      <p:sp>
        <p:nvSpPr>
          <p:cNvPr id="6" name="Footer Placeholder 5"/>
          <p:cNvSpPr>
            <a:spLocks noGrp="1"/>
          </p:cNvSpPr>
          <p:nvPr>
            <p:ph type="ftr" sz="quarter" idx="11"/>
          </p:nvPr>
        </p:nvSpPr>
        <p:spPr/>
        <p:txBody>
          <a:bodyPr/>
          <a:lstStyle/>
          <a:p>
            <a:r>
              <a:rPr lang="en-US" dirty="0">
                <a:solidFill>
                  <a:srgbClr val="B01513"/>
                </a:solidFill>
              </a:rPr>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3542805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01513"/>
                </a:solidFill>
              </a:rPr>
              <a:pPr/>
              <a:t>6/26/19</a:t>
            </a:fld>
            <a:endParaRPr lang="en-US" dirty="0">
              <a:solidFill>
                <a:srgbClr val="B01513"/>
              </a:solidFill>
            </a:endParaRPr>
          </a:p>
        </p:txBody>
      </p:sp>
      <p:sp>
        <p:nvSpPr>
          <p:cNvPr id="6" name="Footer Placeholder 5"/>
          <p:cNvSpPr>
            <a:spLocks noGrp="1"/>
          </p:cNvSpPr>
          <p:nvPr>
            <p:ph type="ftr" sz="quarter" idx="11"/>
          </p:nvPr>
        </p:nvSpPr>
        <p:spPr/>
        <p:txBody>
          <a:bodyPr/>
          <a:lstStyle/>
          <a:p>
            <a:r>
              <a:rPr lang="en-US" dirty="0">
                <a:solidFill>
                  <a:srgbClr val="B01513"/>
                </a:solidFill>
              </a:rPr>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20096781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01513"/>
                </a:solidFill>
              </a:rPr>
              <a:pPr/>
              <a:t>6/26/19</a:t>
            </a:fld>
            <a:endParaRPr lang="en-US" dirty="0">
              <a:solidFill>
                <a:srgbClr val="B01513"/>
              </a:solidFill>
            </a:endParaRPr>
          </a:p>
        </p:txBody>
      </p:sp>
      <p:sp>
        <p:nvSpPr>
          <p:cNvPr id="6" name="Footer Placeholder 5"/>
          <p:cNvSpPr>
            <a:spLocks noGrp="1"/>
          </p:cNvSpPr>
          <p:nvPr>
            <p:ph type="ftr" sz="quarter" idx="11"/>
          </p:nvPr>
        </p:nvSpPr>
        <p:spPr/>
        <p:txBody>
          <a:bodyPr/>
          <a:lstStyle/>
          <a:p>
            <a:r>
              <a:rPr lang="en-US" dirty="0">
                <a:solidFill>
                  <a:srgbClr val="B01513"/>
                </a:solidFill>
              </a:rPr>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3439125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0704"/>
            <a:ext cx="8833104" cy="1371600"/>
          </a:xfrm>
          <a:prstGeom prst="rect">
            <a:avLst/>
          </a:prstGeom>
        </p:spPr>
        <p:txBody>
          <a:bodyPr anchor="ctr" anchorCtr="0"/>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01513"/>
                </a:solidFill>
              </a:rPr>
              <a:pPr/>
              <a:t>6/26/19</a:t>
            </a:fld>
            <a:endParaRPr lang="en-US" dirty="0">
              <a:solidFill>
                <a:srgbClr val="B01513"/>
              </a:solidFill>
            </a:endParaRPr>
          </a:p>
        </p:txBody>
      </p:sp>
      <p:sp>
        <p:nvSpPr>
          <p:cNvPr id="5" name="Footer Placeholder 4"/>
          <p:cNvSpPr>
            <a:spLocks noGrp="1"/>
          </p:cNvSpPr>
          <p:nvPr>
            <p:ph type="ftr" sz="quarter" idx="11"/>
          </p:nvPr>
        </p:nvSpPr>
        <p:spPr/>
        <p:txBody>
          <a:bodyPr/>
          <a:lstStyle/>
          <a:p>
            <a:r>
              <a:rPr lang="en-US" dirty="0">
                <a:solidFill>
                  <a:srgbClr val="B01513"/>
                </a:solidFill>
              </a:rPr>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7324234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1588" y="0"/>
            <a:ext cx="12193588" cy="6861555"/>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898295" y="596767"/>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r>
              <a:rPr lang="en-US" sz="9600" dirty="0">
                <a:solidFill>
                  <a:srgbClr val="1E5155">
                    <a:lumMod val="40000"/>
                    <a:lumOff val="60000"/>
                  </a:srgbClr>
                </a:solidFill>
              </a:rPr>
              <a:t>“</a:t>
            </a:r>
          </a:p>
        </p:txBody>
      </p:sp>
      <p:sp>
        <p:nvSpPr>
          <p:cNvPr id="15" name="TextBox 14"/>
          <p:cNvSpPr txBox="1"/>
          <p:nvPr/>
        </p:nvSpPr>
        <p:spPr bwMode="gray">
          <a:xfrm>
            <a:off x="9715063" y="2629300"/>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r>
              <a:rPr lang="en-US" sz="9600" dirty="0">
                <a:solidFill>
                  <a:srgbClr val="1E5155">
                    <a:lumMod val="40000"/>
                    <a:lumOff val="60000"/>
                  </a:srgbClr>
                </a:solidFill>
              </a:rPr>
              <a:t>”</a:t>
            </a:r>
          </a:p>
        </p:txBody>
      </p:sp>
      <p:sp>
        <p:nvSpPr>
          <p:cNvPr id="2" name="Title 1"/>
          <p:cNvSpPr>
            <a:spLocks noGrp="1"/>
          </p:cNvSpPr>
          <p:nvPr>
            <p:ph type="title"/>
          </p:nvPr>
        </p:nvSpPr>
        <p:spPr>
          <a:xfrm>
            <a:off x="1574801" y="980517"/>
            <a:ext cx="8460983" cy="2698249"/>
          </a:xfrm>
          <a:prstGeom prst="rect">
            <a:avLst/>
          </a:prstGeom>
        </p:spPr>
        <p:txBody>
          <a:bodyPr anchor="ctr" anchorCtr="0"/>
          <a:lstStyle>
            <a:lvl1pPr>
              <a:defRPr sz="4000"/>
            </a:lvl1pPr>
          </a:lstStyle>
          <a:p>
            <a:r>
              <a:rPr lang="en-US"/>
              <a:t>Click to edit Master title style</a:t>
            </a:r>
            <a:endParaRPr lang="en-US" dirty="0"/>
          </a:p>
        </p:txBody>
      </p:sp>
      <p:sp>
        <p:nvSpPr>
          <p:cNvPr id="11" name="Text Placeholder 3"/>
          <p:cNvSpPr>
            <a:spLocks noGrp="1"/>
          </p:cNvSpPr>
          <p:nvPr>
            <p:ph type="body" sz="half" idx="14"/>
          </p:nvPr>
        </p:nvSpPr>
        <p:spPr bwMode="gray">
          <a:xfrm>
            <a:off x="1945945" y="3679987"/>
            <a:ext cx="7725772" cy="342174"/>
          </a:xfrm>
        </p:spPr>
        <p:txBody>
          <a:bodyPr vert="horz" lIns="91440" tIns="45720" rIns="91440" bIns="45720" rtlCol="0" anchor="t">
            <a:normAutofit/>
          </a:bodyPr>
          <a:lstStyle>
            <a:lvl1pPr>
              <a:buNone/>
              <a:defRPr lang="en-US" sz="1400" cap="small" dirty="0">
                <a:solidFill>
                  <a:schemeClr val="tx2">
                    <a:lumMod val="40000"/>
                    <a:lumOff val="60000"/>
                  </a:schemeClr>
                </a:solidFill>
                <a:latin typeface="+mn-lt"/>
              </a:defRPr>
            </a:lvl1pPr>
          </a:lstStyle>
          <a:p>
            <a:pPr marL="0" lvl="0" indent="0">
              <a:buNone/>
            </a:pPr>
            <a:r>
              <a:rPr lang="en-US"/>
              <a:t>Click to edit Master text styles</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01513"/>
                </a:solidFill>
              </a:rPr>
              <a:pPr/>
              <a:t>6/26/19</a:t>
            </a:fld>
            <a:endParaRPr lang="en-US" dirty="0">
              <a:solidFill>
                <a:srgbClr val="B01513"/>
              </a:solidFill>
            </a:endParaRPr>
          </a:p>
        </p:txBody>
      </p:sp>
      <p:sp>
        <p:nvSpPr>
          <p:cNvPr id="5" name="Footer Placeholder 4"/>
          <p:cNvSpPr>
            <a:spLocks noGrp="1"/>
          </p:cNvSpPr>
          <p:nvPr>
            <p:ph type="ftr" sz="quarter" idx="11"/>
          </p:nvPr>
        </p:nvSpPr>
        <p:spPr/>
        <p:txBody>
          <a:bodyPr/>
          <a:lstStyle/>
          <a:p>
            <a:r>
              <a:rPr lang="en-US" dirty="0">
                <a:solidFill>
                  <a:srgbClr val="B01513"/>
                </a:solidFill>
              </a:rPr>
              <a:t>
              </a:t>
            </a:r>
          </a:p>
        </p:txBody>
      </p:sp>
      <p:sp>
        <p:nvSpPr>
          <p:cNvPr id="23" name="Rectangle 2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1385463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9200"/>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01513"/>
                </a:solidFill>
              </a:rPr>
              <a:pPr/>
              <a:t>6/26/19</a:t>
            </a:fld>
            <a:endParaRPr lang="en-US" dirty="0">
              <a:solidFill>
                <a:srgbClr val="B01513"/>
              </a:solidFill>
            </a:endParaRPr>
          </a:p>
        </p:txBody>
      </p:sp>
      <p:sp>
        <p:nvSpPr>
          <p:cNvPr id="5" name="Footer Placeholder 4"/>
          <p:cNvSpPr>
            <a:spLocks noGrp="1"/>
          </p:cNvSpPr>
          <p:nvPr>
            <p:ph type="ftr" sz="quarter" idx="11"/>
          </p:nvPr>
        </p:nvSpPr>
        <p:spPr/>
        <p:txBody>
          <a:bodyPr/>
          <a:lstStyle/>
          <a:p>
            <a:r>
              <a:rPr lang="en-US" dirty="0">
                <a:solidFill>
                  <a:srgbClr val="B01513"/>
                </a:solidFill>
              </a:rPr>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15586062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79764"/>
            <a:ext cx="3129168"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4"/>
            <a:ext cx="3145380"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79764"/>
            <a:ext cx="3161029"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4991" y="2603500"/>
            <a:ext cx="32564"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5824" y="2603500"/>
            <a:ext cx="0"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01513"/>
                </a:solidFill>
              </a:rPr>
              <a:pPr/>
              <a:t>6/26/19</a:t>
            </a:fld>
            <a:endParaRPr lang="en-US" dirty="0">
              <a:solidFill>
                <a:srgbClr val="B01513"/>
              </a:solidFill>
            </a:endParaRPr>
          </a:p>
        </p:txBody>
      </p:sp>
      <p:sp>
        <p:nvSpPr>
          <p:cNvPr id="8" name="Footer Placeholder 7"/>
          <p:cNvSpPr>
            <a:spLocks noGrp="1"/>
          </p:cNvSpPr>
          <p:nvPr>
            <p:ph type="ftr" sz="quarter" idx="11"/>
          </p:nvPr>
        </p:nvSpPr>
        <p:spPr/>
        <p:txBody>
          <a:bodyPr/>
          <a:lstStyle/>
          <a:p>
            <a:r>
              <a:rPr lang="en-US" dirty="0">
                <a:solidFill>
                  <a:srgbClr val="B01513"/>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41168053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nchor="ctr" anchorCtr="0"/>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4" y="5109107"/>
            <a:ext cx="3050438"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68865" y="5109108"/>
            <a:ext cx="3050438" cy="91257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3433" y="5109107"/>
            <a:ext cx="3050438" cy="91794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4245" y="2603500"/>
            <a:ext cx="1"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7352" y="2603500"/>
            <a:ext cx="0"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01513"/>
                </a:solidFill>
              </a:rPr>
              <a:pPr/>
              <a:t>6/26/19</a:t>
            </a:fld>
            <a:endParaRPr lang="en-US" dirty="0">
              <a:solidFill>
                <a:srgbClr val="B01513"/>
              </a:solidFill>
            </a:endParaRPr>
          </a:p>
        </p:txBody>
      </p:sp>
      <p:sp>
        <p:nvSpPr>
          <p:cNvPr id="8" name="Footer Placeholder 7"/>
          <p:cNvSpPr>
            <a:spLocks noGrp="1"/>
          </p:cNvSpPr>
          <p:nvPr>
            <p:ph type="ftr" sz="quarter" idx="11"/>
          </p:nvPr>
        </p:nvSpPr>
        <p:spPr/>
        <p:txBody>
          <a:bodyPr/>
          <a:lstStyle/>
          <a:p>
            <a:r>
              <a:rPr lang="en-US" dirty="0">
                <a:solidFill>
                  <a:srgbClr val="B01513"/>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3600820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6/26/19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9592782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solidFill>
                  <a:srgbClr val="B01513"/>
                </a:solidFill>
              </a:rPr>
              <a:pPr/>
              <a:t>6/26/19</a:t>
            </a:fld>
            <a:endParaRPr lang="en-US" dirty="0">
              <a:solidFill>
                <a:srgbClr val="B01513"/>
              </a:solidFill>
            </a:endParaRPr>
          </a:p>
        </p:txBody>
      </p:sp>
      <p:sp>
        <p:nvSpPr>
          <p:cNvPr id="5" name="Footer Placeholder 4"/>
          <p:cNvSpPr>
            <a:spLocks noGrp="1"/>
          </p:cNvSpPr>
          <p:nvPr>
            <p:ph type="ftr" sz="quarter" idx="11"/>
          </p:nvPr>
        </p:nvSpPr>
        <p:spPr/>
        <p:txBody>
          <a:bodyPr/>
          <a:lstStyle/>
          <a:p>
            <a:r>
              <a:rPr lang="en-US" dirty="0">
                <a:solidFill>
                  <a:srgbClr val="B01513"/>
                </a:solidFill>
              </a:rPr>
              <a:t>
              </a:t>
            </a: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3298816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p:cNvGrpSpPr/>
          <p:nvPr/>
        </p:nvGrpSpPr>
        <p:grpSpPr>
          <a:xfrm>
            <a:off x="-1588" y="0"/>
            <a:ext cx="12193588" cy="6861555"/>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6"/>
            <a:ext cx="1441567" cy="4748591"/>
          </a:xfrm>
          <a:prstGeom prst="rect">
            <a:avLst/>
          </a:prstGeo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solidFill>
                  <a:srgbClr val="B01513"/>
                </a:solidFill>
              </a:rPr>
              <a:pPr/>
              <a:t>6/26/19</a:t>
            </a:fld>
            <a:endParaRPr lang="en-US" dirty="0">
              <a:solidFill>
                <a:srgbClr val="B01513"/>
              </a:solidFill>
            </a:endParaRPr>
          </a:p>
        </p:txBody>
      </p:sp>
      <p:sp>
        <p:nvSpPr>
          <p:cNvPr id="5" name="Footer Placeholder 4"/>
          <p:cNvSpPr>
            <a:spLocks noGrp="1"/>
          </p:cNvSpPr>
          <p:nvPr>
            <p:ph type="ftr" sz="quarter" idx="11"/>
          </p:nvPr>
        </p:nvSpPr>
        <p:spPr/>
        <p:txBody>
          <a:bodyPr/>
          <a:lstStyle/>
          <a:p>
            <a:r>
              <a:rPr lang="en-US" dirty="0">
                <a:solidFill>
                  <a:srgbClr val="B01513"/>
                </a:solidFill>
              </a:rPr>
              <a:t>
              </a:t>
            </a:r>
          </a:p>
        </p:txBody>
      </p:sp>
      <p:sp>
        <p:nvSpPr>
          <p:cNvPr id="20" name="Rectangle 1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20075890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6/26/19</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solidFill>
                  <a:prstClr val="white">
                    <a:alpha val="60000"/>
                  </a:prstClr>
                </a:solidFill>
              </a:rPr>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25449583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6/26/19</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dirty="0">
                <a:solidFill>
                  <a:srgbClr val="B31166"/>
                </a:solidFill>
              </a:rPr>
              <a:t>
              </a:t>
            </a: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38982558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6/26/19</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dirty="0">
                <a:solidFill>
                  <a:srgbClr val="B31166"/>
                </a:solidFill>
              </a:rPr>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41546303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6/26/19</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dirty="0">
                <a:solidFill>
                  <a:srgbClr val="B31166"/>
                </a:solidFill>
              </a:rPr>
              <a:t>
              </a:t>
            </a: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30499386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6/26/19</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dirty="0">
                <a:solidFill>
                  <a:srgbClr val="B31166"/>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40083722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6/26/19</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dirty="0">
                <a:solidFill>
                  <a:srgbClr val="B31166"/>
                </a:solidFill>
              </a:rPr>
              <a:t>
              </a:t>
            </a: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5586422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6/26/19</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dirty="0">
                <a:solidFill>
                  <a:srgbClr val="B31166"/>
                </a:solidFill>
              </a:rPr>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7166297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6/26/19</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dirty="0">
                <a:solidFill>
                  <a:srgbClr val="B31166"/>
                </a:solidFill>
              </a:rPr>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119084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6/26/19</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8775644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6/26/19</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dirty="0">
                <a:solidFill>
                  <a:srgbClr val="B31166"/>
                </a:solidFill>
              </a:rPr>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42792384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6/26/19</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dirty="0">
                <a:solidFill>
                  <a:srgbClr val="B31166"/>
                </a:solidFill>
              </a:rPr>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34281200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6/26/19</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dirty="0">
                <a:solidFill>
                  <a:srgbClr val="B31166"/>
                </a:solidFill>
              </a:rPr>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39325454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6/26/19</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dirty="0">
                <a:solidFill>
                  <a:srgbClr val="B31166"/>
                </a:solidFill>
              </a:rPr>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13624612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6/26/19</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dirty="0">
                <a:solidFill>
                  <a:srgbClr val="B31166"/>
                </a:solidFill>
              </a:rPr>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40206846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6/26/19</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dirty="0">
                <a:solidFill>
                  <a:srgbClr val="B31166"/>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29403168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6/26/19</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dirty="0">
                <a:solidFill>
                  <a:srgbClr val="B31166"/>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1778541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6/26/19</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dirty="0">
                <a:solidFill>
                  <a:srgbClr val="B31166"/>
                </a:solidFill>
              </a:rPr>
              <a:t>
              </a:t>
            </a: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7099011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6/26/19</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dirty="0">
                <a:solidFill>
                  <a:srgbClr val="B31166"/>
                </a:solidFill>
              </a:rPr>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127502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6/26/19</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337691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6/26/19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972581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6/26/19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5860387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slideLayout" Target="../slideLayouts/slideLayout29.xml"/><Relationship Id="rId13" Type="http://schemas.openxmlformats.org/officeDocument/2006/relationships/slideLayout" Target="../slideLayouts/slideLayout30.xml"/><Relationship Id="rId14" Type="http://schemas.openxmlformats.org/officeDocument/2006/relationships/slideLayout" Target="../slideLayouts/slideLayout31.xml"/><Relationship Id="rId15" Type="http://schemas.openxmlformats.org/officeDocument/2006/relationships/slideLayout" Target="../slideLayouts/slideLayout32.xml"/><Relationship Id="rId16" Type="http://schemas.openxmlformats.org/officeDocument/2006/relationships/slideLayout" Target="../slideLayouts/slideLayout33.xml"/><Relationship Id="rId17" Type="http://schemas.openxmlformats.org/officeDocument/2006/relationships/slideLayout" Target="../slideLayouts/slideLayout34.xml"/><Relationship Id="rId18" Type="http://schemas.openxmlformats.org/officeDocument/2006/relationships/theme" Target="../theme/theme2.xml"/><Relationship Id="rId19" Type="http://schemas.openxmlformats.org/officeDocument/2006/relationships/image" Target="../media/image1.jpeg"/><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Relationship Id="rId15" Type="http://schemas.openxmlformats.org/officeDocument/2006/relationships/slideLayout" Target="../slideLayouts/slideLayout49.xml"/><Relationship Id="rId16" Type="http://schemas.openxmlformats.org/officeDocument/2006/relationships/slideLayout" Target="../slideLayouts/slideLayout50.xml"/><Relationship Id="rId17" Type="http://schemas.openxmlformats.org/officeDocument/2006/relationships/slideLayout" Target="../slideLayouts/slideLayout51.xml"/><Relationship Id="rId18" Type="http://schemas.openxmlformats.org/officeDocument/2006/relationships/theme" Target="../theme/theme3.xml"/><Relationship Id="rId19" Type="http://schemas.openxmlformats.org/officeDocument/2006/relationships/image" Target="../media/image1.jpe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slideLayout" Target="../slideLayouts/slideLayout63.xml"/><Relationship Id="rId13" Type="http://schemas.openxmlformats.org/officeDocument/2006/relationships/slideLayout" Target="../slideLayouts/slideLayout64.xml"/><Relationship Id="rId14" Type="http://schemas.openxmlformats.org/officeDocument/2006/relationships/slideLayout" Target="../slideLayouts/slideLayout65.xml"/><Relationship Id="rId15" Type="http://schemas.openxmlformats.org/officeDocument/2006/relationships/slideLayout" Target="../slideLayouts/slideLayout66.xml"/><Relationship Id="rId16" Type="http://schemas.openxmlformats.org/officeDocument/2006/relationships/slideLayout" Target="../slideLayouts/slideLayout67.xml"/><Relationship Id="rId17" Type="http://schemas.openxmlformats.org/officeDocument/2006/relationships/slideLayout" Target="../slideLayouts/slideLayout68.xml"/><Relationship Id="rId18" Type="http://schemas.openxmlformats.org/officeDocument/2006/relationships/theme" Target="../theme/theme4.xml"/><Relationship Id="rId19" Type="http://schemas.openxmlformats.org/officeDocument/2006/relationships/image" Target="../media/image1.jpeg"/><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2BE451C3-0FF4-47C4-B829-773ADF60F88C}" type="datetimeFigureOut">
              <a:rPr lang="en-US" smtClean="0"/>
              <a:t>6/26/19</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dirty="0"/>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75901340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F5A408"/>
                </a:solidFill>
              </a:rPr>
              <a:t>
              </a:t>
            </a:r>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smtClean="0">
                <a:solidFill>
                  <a:srgbClr val="F5A408"/>
                </a:solidFill>
              </a:rPr>
              <a:pPr/>
              <a:t>6/26/19</a:t>
            </a:fld>
            <a:endParaRPr lang="en-US" dirty="0">
              <a:solidFill>
                <a:srgbClr val="F5A408"/>
              </a:solidFill>
            </a:endParaRPr>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43632718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2760" y="6391656"/>
            <a:ext cx="990599" cy="304799"/>
          </a:xfrm>
          <a:prstGeom prst="rect">
            <a:avLst/>
          </a:prstGeom>
        </p:spPr>
        <p:txBody>
          <a:bodyPr vert="horz" lIns="91440" tIns="45720" rIns="91440" bIns="45720" rtlCol="0" anchor="ctr" anchorCtr="0"/>
          <a:lstStyle>
            <a:lvl1pPr algn="r">
              <a:defRPr sz="1000" b="1" i="0">
                <a:solidFill>
                  <a:schemeClr val="accent1"/>
                </a:solidFill>
              </a:defRPr>
            </a:lvl1pPr>
          </a:lstStyle>
          <a:p>
            <a:fld id="{2BE451C3-0FF4-47C4-B829-773ADF60F88C}" type="datetimeFigureOut">
              <a:rPr lang="en-US" smtClean="0">
                <a:solidFill>
                  <a:srgbClr val="B01513"/>
                </a:solidFill>
              </a:rPr>
              <a:pPr/>
              <a:t>6/26/19</a:t>
            </a:fld>
            <a:endParaRPr lang="en-US" dirty="0">
              <a:solidFill>
                <a:srgbClr val="B01513"/>
              </a:solidFill>
            </a:endParaRPr>
          </a:p>
        </p:txBody>
      </p:sp>
      <p:sp>
        <p:nvSpPr>
          <p:cNvPr id="5" name="Footer Placeholder 4"/>
          <p:cNvSpPr>
            <a:spLocks noGrp="1"/>
          </p:cNvSpPr>
          <p:nvPr>
            <p:ph type="ftr" sz="quarter" idx="3"/>
          </p:nvPr>
        </p:nvSpPr>
        <p:spPr>
          <a:xfrm>
            <a:off x="557784" y="6391656"/>
            <a:ext cx="3867912" cy="310896"/>
          </a:xfrm>
          <a:prstGeom prst="rect">
            <a:avLst/>
          </a:prstGeom>
        </p:spPr>
        <p:txBody>
          <a:bodyPr vert="horz" lIns="91440" tIns="45720" rIns="91440" bIns="45720" rtlCol="0" anchor="ctr" anchorCtr="0"/>
          <a:lstStyle>
            <a:lvl1pPr algn="l">
              <a:defRPr sz="1000" b="1" i="0">
                <a:solidFill>
                  <a:schemeClr val="accent1"/>
                </a:solidFill>
              </a:defRPr>
            </a:lvl1pPr>
          </a:lstStyle>
          <a:p>
            <a:r>
              <a:rPr lang="en-US" dirty="0">
                <a:solidFill>
                  <a:srgbClr val="B01513"/>
                </a:solidFill>
              </a:rPr>
              <a:t>
              </a:t>
            </a:r>
          </a:p>
        </p:txBody>
      </p:sp>
      <p:sp>
        <p:nvSpPr>
          <p:cNvPr id="29" name="Rectangle 2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141644740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smtClean="0">
                <a:solidFill>
                  <a:srgbClr val="B31166"/>
                </a:solidFill>
              </a:rPr>
              <a:pPr/>
              <a:t>6/26/19</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48681192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Biblical World View and Adventist Education</a:t>
            </a:r>
          </a:p>
        </p:txBody>
      </p:sp>
      <p:sp>
        <p:nvSpPr>
          <p:cNvPr id="3" name="Subtitle 2"/>
          <p:cNvSpPr>
            <a:spLocks noGrp="1"/>
          </p:cNvSpPr>
          <p:nvPr>
            <p:ph type="subTitle" idx="1"/>
          </p:nvPr>
        </p:nvSpPr>
        <p:spPr/>
        <p:txBody>
          <a:bodyPr/>
          <a:lstStyle/>
          <a:p>
            <a:r>
              <a:rPr lang="en-US" dirty="0"/>
              <a:t>By E. Edward zinke</a:t>
            </a:r>
          </a:p>
        </p:txBody>
      </p:sp>
    </p:spTree>
    <p:extLst>
      <p:ext uri="{BB962C8B-B14F-4D97-AF65-F5344CB8AC3E}">
        <p14:creationId xmlns:p14="http://schemas.microsoft.com/office/powerpoint/2010/main" val="783095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5" y="973668"/>
            <a:ext cx="9589247" cy="706964"/>
          </a:xfrm>
        </p:spPr>
        <p:txBody>
          <a:bodyPr/>
          <a:lstStyle/>
          <a:p>
            <a:r>
              <a:rPr lang="en-US" dirty="0"/>
              <a:t>Reason for Existence of Adventist Schools</a:t>
            </a:r>
          </a:p>
        </p:txBody>
      </p:sp>
      <p:sp>
        <p:nvSpPr>
          <p:cNvPr id="4" name="Text Placeholder 3"/>
          <p:cNvSpPr>
            <a:spLocks noGrp="1"/>
          </p:cNvSpPr>
          <p:nvPr>
            <p:ph idx="1"/>
          </p:nvPr>
        </p:nvSpPr>
        <p:spPr>
          <a:xfrm>
            <a:off x="1154955" y="2603500"/>
            <a:ext cx="10150354" cy="3416300"/>
          </a:xfrm>
        </p:spPr>
        <p:txBody>
          <a:bodyPr>
            <a:normAutofit lnSpcReduction="10000"/>
          </a:bodyPr>
          <a:lstStyle/>
          <a:p>
            <a:r>
              <a:rPr lang="en-US" sz="3600" dirty="0"/>
              <a:t>If that is not our purpose in teaching, we should be honest and teach in the public system</a:t>
            </a:r>
          </a:p>
          <a:p>
            <a:r>
              <a:rPr lang="en-US" sz="3600" dirty="0"/>
              <a:t>If our children do not leave Adventist schools with a Biblical world view, we should send them to secular institutions</a:t>
            </a:r>
          </a:p>
          <a:p>
            <a:endParaRPr lang="en-US" sz="3600" dirty="0"/>
          </a:p>
        </p:txBody>
      </p:sp>
    </p:spTree>
    <p:extLst>
      <p:ext uri="{BB962C8B-B14F-4D97-AF65-F5344CB8AC3E}">
        <p14:creationId xmlns:p14="http://schemas.microsoft.com/office/powerpoint/2010/main" val="112135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5" y="973668"/>
            <a:ext cx="9589247" cy="706964"/>
          </a:xfrm>
        </p:spPr>
        <p:txBody>
          <a:bodyPr/>
          <a:lstStyle/>
          <a:p>
            <a:pPr algn="ctr"/>
            <a:r>
              <a:rPr lang="en-US" dirty="0"/>
              <a:t>Objections</a:t>
            </a:r>
          </a:p>
        </p:txBody>
      </p:sp>
      <p:sp>
        <p:nvSpPr>
          <p:cNvPr id="4" name="Text Placeholder 3"/>
          <p:cNvSpPr>
            <a:spLocks noGrp="1"/>
          </p:cNvSpPr>
          <p:nvPr>
            <p:ph idx="1"/>
          </p:nvPr>
        </p:nvSpPr>
        <p:spPr>
          <a:xfrm>
            <a:off x="1154955" y="2603500"/>
            <a:ext cx="10150354" cy="3416300"/>
          </a:xfrm>
        </p:spPr>
        <p:txBody>
          <a:bodyPr>
            <a:normAutofit/>
          </a:bodyPr>
          <a:lstStyle/>
          <a:p>
            <a:r>
              <a:rPr lang="en-US" sz="3600" dirty="0"/>
              <a:t>Biblical world view thinking will turn Adventist schools into Bible Colleges</a:t>
            </a:r>
          </a:p>
          <a:p>
            <a:pPr marL="0" indent="0">
              <a:buNone/>
            </a:pPr>
            <a:endParaRPr lang="en-US" sz="3600" dirty="0"/>
          </a:p>
          <a:p>
            <a:r>
              <a:rPr lang="en-US" sz="3600" dirty="0"/>
              <a:t>A text for every aspect of a subject – the Bible was not meant to be used that way</a:t>
            </a:r>
          </a:p>
        </p:txBody>
      </p:sp>
    </p:spTree>
    <p:extLst>
      <p:ext uri="{BB962C8B-B14F-4D97-AF65-F5344CB8AC3E}">
        <p14:creationId xmlns:p14="http://schemas.microsoft.com/office/powerpoint/2010/main" val="4180022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5" y="973668"/>
            <a:ext cx="9589247" cy="706964"/>
          </a:xfrm>
        </p:spPr>
        <p:txBody>
          <a:bodyPr/>
          <a:lstStyle/>
          <a:p>
            <a:r>
              <a:rPr lang="en-US" dirty="0"/>
              <a:t>Bible College—Negative Connotations</a:t>
            </a:r>
          </a:p>
        </p:txBody>
      </p:sp>
      <p:sp>
        <p:nvSpPr>
          <p:cNvPr id="4" name="Text Placeholder 3"/>
          <p:cNvSpPr>
            <a:spLocks noGrp="1"/>
          </p:cNvSpPr>
          <p:nvPr>
            <p:ph idx="1"/>
          </p:nvPr>
        </p:nvSpPr>
        <p:spPr>
          <a:xfrm>
            <a:off x="873458" y="2279177"/>
            <a:ext cx="10847488" cy="4367284"/>
          </a:xfrm>
        </p:spPr>
        <p:txBody>
          <a:bodyPr>
            <a:noAutofit/>
          </a:bodyPr>
          <a:lstStyle/>
          <a:p>
            <a:r>
              <a:rPr lang="en-US" sz="3600" dirty="0"/>
              <a:t>Negative connotations should not impact our dedication to Biblical world view thinking</a:t>
            </a:r>
          </a:p>
          <a:p>
            <a:r>
              <a:rPr lang="en-US" sz="3600" dirty="0"/>
              <a:t>We take the Bible seriously where it makes a specific point, but it does not address every topic, and</a:t>
            </a:r>
          </a:p>
          <a:p>
            <a:r>
              <a:rPr lang="en-US" sz="3600" dirty="0"/>
              <a:t>Understand our disciplines within a Biblical worldview as contrasted with alternate views</a:t>
            </a:r>
          </a:p>
        </p:txBody>
      </p:sp>
    </p:spTree>
    <p:extLst>
      <p:ext uri="{BB962C8B-B14F-4D97-AF65-F5344CB8AC3E}">
        <p14:creationId xmlns:p14="http://schemas.microsoft.com/office/powerpoint/2010/main" val="238821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5" y="973668"/>
            <a:ext cx="9589247" cy="706964"/>
          </a:xfrm>
        </p:spPr>
        <p:txBody>
          <a:bodyPr/>
          <a:lstStyle/>
          <a:p>
            <a:r>
              <a:rPr lang="en-US" dirty="0"/>
              <a:t>The Biblical World View and Its Alternatives</a:t>
            </a:r>
          </a:p>
        </p:txBody>
      </p:sp>
      <p:sp>
        <p:nvSpPr>
          <p:cNvPr id="4" name="Text Placeholder 3"/>
          <p:cNvSpPr>
            <a:spLocks noGrp="1"/>
          </p:cNvSpPr>
          <p:nvPr>
            <p:ph idx="1"/>
          </p:nvPr>
        </p:nvSpPr>
        <p:spPr>
          <a:xfrm>
            <a:off x="1154954" y="2603499"/>
            <a:ext cx="11037046" cy="4254501"/>
          </a:xfrm>
        </p:spPr>
        <p:txBody>
          <a:bodyPr>
            <a:normAutofit fontScale="92500" lnSpcReduction="20000"/>
          </a:bodyPr>
          <a:lstStyle/>
          <a:p>
            <a:r>
              <a:rPr lang="en-US" sz="3900" dirty="0"/>
              <a:t>The Garden of Eden—without God’s self revelation</a:t>
            </a:r>
          </a:p>
          <a:p>
            <a:r>
              <a:rPr lang="en-US" sz="3900" dirty="0"/>
              <a:t>Our world without the Bible to give meaning to life</a:t>
            </a:r>
          </a:p>
          <a:p>
            <a:r>
              <a:rPr lang="en-US" sz="3900" dirty="0"/>
              <a:t>Death of a loved one without hope for the future</a:t>
            </a:r>
          </a:p>
          <a:p>
            <a:r>
              <a:rPr lang="en-US" sz="3900" dirty="0"/>
              <a:t>Contrast the Biblical world view with other contemporary world views</a:t>
            </a:r>
          </a:p>
          <a:p>
            <a:endParaRPr lang="en-US" sz="3600" dirty="0"/>
          </a:p>
        </p:txBody>
      </p:sp>
    </p:spTree>
    <p:extLst>
      <p:ext uri="{BB962C8B-B14F-4D97-AF65-F5344CB8AC3E}">
        <p14:creationId xmlns:p14="http://schemas.microsoft.com/office/powerpoint/2010/main" val="9294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down)">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Biblical Illustrations of World view</a:t>
            </a:r>
          </a:p>
        </p:txBody>
      </p:sp>
      <p:sp>
        <p:nvSpPr>
          <p:cNvPr id="3" name="Content Placeholder 2"/>
          <p:cNvSpPr>
            <a:spLocks noGrp="1"/>
          </p:cNvSpPr>
          <p:nvPr>
            <p:ph idx="1"/>
          </p:nvPr>
        </p:nvSpPr>
        <p:spPr/>
        <p:txBody>
          <a:bodyPr/>
          <a:lstStyle/>
          <a:p>
            <a:r>
              <a:rPr lang="en-US" dirty="0"/>
              <a:t>Eve</a:t>
            </a:r>
          </a:p>
          <a:p>
            <a:r>
              <a:rPr lang="en-US" dirty="0"/>
              <a:t>The flood</a:t>
            </a:r>
          </a:p>
          <a:p>
            <a:r>
              <a:rPr lang="en-US" dirty="0"/>
              <a:t>Kadish-Barnia</a:t>
            </a:r>
          </a:p>
          <a:p>
            <a:r>
              <a:rPr lang="en-US" dirty="0"/>
              <a:t>Rejection of Christ</a:t>
            </a:r>
          </a:p>
          <a:p>
            <a:r>
              <a:rPr lang="en-US" dirty="0"/>
              <a:t>The temptation of Christ</a:t>
            </a:r>
          </a:p>
          <a:p>
            <a:r>
              <a:rPr lang="en-US" dirty="0"/>
              <a:t>Early church</a:t>
            </a:r>
          </a:p>
          <a:p>
            <a:r>
              <a:rPr lang="en-US" dirty="0"/>
              <a:t>Reformation </a:t>
            </a:r>
          </a:p>
        </p:txBody>
      </p:sp>
    </p:spTree>
    <p:extLst>
      <p:ext uri="{BB962C8B-B14F-4D97-AF65-F5344CB8AC3E}">
        <p14:creationId xmlns:p14="http://schemas.microsoft.com/office/powerpoint/2010/main" val="3701503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God and History</a:t>
            </a:r>
          </a:p>
        </p:txBody>
      </p:sp>
      <p:sp>
        <p:nvSpPr>
          <p:cNvPr id="4" name="Text Placeholder 3"/>
          <p:cNvSpPr>
            <a:spLocks noGrp="1"/>
          </p:cNvSpPr>
          <p:nvPr>
            <p:ph idx="1"/>
          </p:nvPr>
        </p:nvSpPr>
        <p:spPr>
          <a:xfrm>
            <a:off x="1154954" y="2603499"/>
            <a:ext cx="10628337" cy="3734955"/>
          </a:xfrm>
        </p:spPr>
        <p:txBody>
          <a:bodyPr>
            <a:normAutofit/>
          </a:bodyPr>
          <a:lstStyle/>
          <a:p>
            <a:r>
              <a:rPr lang="en-US" sz="3600" dirty="0"/>
              <a:t>The Bible simply assumes the existence of God.</a:t>
            </a:r>
          </a:p>
          <a:p>
            <a:r>
              <a:rPr lang="en-US" sz="3600" dirty="0"/>
              <a:t>God is in action when He is first introduced—”In the beginning God created”</a:t>
            </a:r>
          </a:p>
          <a:p>
            <a:r>
              <a:rPr lang="en-US" sz="3600" dirty="0"/>
              <a:t>God is the God of history</a:t>
            </a:r>
          </a:p>
        </p:txBody>
      </p:sp>
    </p:spTree>
    <p:extLst>
      <p:ext uri="{BB962C8B-B14F-4D97-AF65-F5344CB8AC3E}">
        <p14:creationId xmlns:p14="http://schemas.microsoft.com/office/powerpoint/2010/main" val="125029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God and History</a:t>
            </a:r>
          </a:p>
        </p:txBody>
      </p:sp>
      <p:sp>
        <p:nvSpPr>
          <p:cNvPr id="3" name="Text Placeholder 2"/>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a:xfrm>
            <a:off x="1154954" y="3212325"/>
            <a:ext cx="4825158" cy="3250819"/>
          </a:xfrm>
        </p:spPr>
        <p:txBody>
          <a:bodyPr>
            <a:normAutofit lnSpcReduction="10000"/>
          </a:bodyPr>
          <a:lstStyle/>
          <a:p>
            <a:r>
              <a:rPr lang="en-US" sz="2400" dirty="0"/>
              <a:t>God is the originator of and a causative factor in history</a:t>
            </a:r>
          </a:p>
          <a:p>
            <a:pPr lvl="1"/>
            <a:r>
              <a:rPr lang="en-US" sz="2200" dirty="0"/>
              <a:t>Created</a:t>
            </a:r>
          </a:p>
          <a:p>
            <a:pPr lvl="1"/>
            <a:r>
              <a:rPr lang="en-US" sz="2200" dirty="0"/>
              <a:t>Set up/took down kingdoms</a:t>
            </a:r>
          </a:p>
          <a:p>
            <a:pPr lvl="1"/>
            <a:r>
              <a:rPr lang="en-US" sz="2200" dirty="0"/>
              <a:t>Delivered His people</a:t>
            </a:r>
          </a:p>
          <a:p>
            <a:pPr lvl="1"/>
            <a:r>
              <a:rPr lang="en-US" sz="2200" dirty="0"/>
              <a:t>Was in Christ reconciling the world to Himself</a:t>
            </a:r>
          </a:p>
          <a:p>
            <a:pPr lvl="1"/>
            <a:r>
              <a:rPr lang="en-US" sz="2200" dirty="0"/>
              <a:t>Will come again</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a:xfrm>
            <a:off x="6208712" y="3212326"/>
            <a:ext cx="4825159" cy="3250817"/>
          </a:xfrm>
        </p:spPr>
        <p:txBody>
          <a:bodyPr>
            <a:normAutofit lnSpcReduction="10000"/>
          </a:bodyPr>
          <a:lstStyle/>
          <a:p>
            <a:r>
              <a:rPr lang="en-US" sz="2400" dirty="0"/>
              <a:t>If God exists, He is caught in the flow of history; history is His master; He is to be judged by history; history is driven by cause and effect</a:t>
            </a:r>
          </a:p>
          <a:p>
            <a:r>
              <a:rPr lang="en-US" sz="2400" dirty="0"/>
              <a:t>Or, if He does not exist, everything happens as a result of a closed continuum of cause and effect</a:t>
            </a:r>
          </a:p>
        </p:txBody>
      </p:sp>
    </p:spTree>
    <p:extLst>
      <p:ext uri="{BB962C8B-B14F-4D97-AF65-F5344CB8AC3E}">
        <p14:creationId xmlns:p14="http://schemas.microsoft.com/office/powerpoint/2010/main" val="391748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wipe(down)">
                                      <p:cBhvr>
                                        <p:cTn id="10" dur="500"/>
                                        <p:tgtEl>
                                          <p:spTgt spid="5">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wipe(down)">
                                      <p:cBhvr>
                                        <p:cTn id="13" dur="500"/>
                                        <p:tgtEl>
                                          <p:spTgt spid="5">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wipe(down)">
                                      <p:cBhvr>
                                        <p:cTn id="16" dur="500"/>
                                        <p:tgtEl>
                                          <p:spTgt spid="5">
                                            <p:txEl>
                                              <p:pRg st="4" end="4"/>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wipe(down)">
                                      <p:cBhvr>
                                        <p:cTn id="19" dur="500"/>
                                        <p:tgtEl>
                                          <p:spTgt spid="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God and History</a:t>
            </a:r>
          </a:p>
        </p:txBody>
      </p:sp>
      <p:sp>
        <p:nvSpPr>
          <p:cNvPr id="3" name="Text Placeholder 2"/>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a:xfrm>
            <a:off x="1154954" y="3212325"/>
            <a:ext cx="4825158" cy="3250819"/>
          </a:xfrm>
        </p:spPr>
        <p:txBody>
          <a:bodyPr>
            <a:normAutofit/>
          </a:bodyPr>
          <a:lstStyle/>
          <a:p>
            <a:r>
              <a:rPr lang="en-US" sz="2400" dirty="0"/>
              <a:t>History has meaning because it was initiated by God and He is guiding it to His culmination in the restoration of our fellowship with Him </a:t>
            </a:r>
            <a:r>
              <a:rPr lang="en-US" sz="2400"/>
              <a:t>in the New </a:t>
            </a:r>
            <a:r>
              <a:rPr lang="en-US" sz="2400" dirty="0"/>
              <a:t>Earth</a:t>
            </a:r>
          </a:p>
          <a:p>
            <a:r>
              <a:rPr lang="en-US" sz="2400" dirty="0"/>
              <a:t>God interacts with us in history</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a:xfrm>
            <a:off x="6208712" y="3212326"/>
            <a:ext cx="4825159" cy="3250817"/>
          </a:xfrm>
        </p:spPr>
        <p:txBody>
          <a:bodyPr>
            <a:normAutofit/>
          </a:bodyPr>
          <a:lstStyle/>
          <a:p>
            <a:r>
              <a:rPr lang="en-US" sz="2400" dirty="0"/>
              <a:t>Historical events are random and purposeless</a:t>
            </a:r>
          </a:p>
          <a:p>
            <a:endParaRPr lang="en-US" sz="2400" dirty="0"/>
          </a:p>
          <a:p>
            <a:endParaRPr lang="en-US" sz="2400" dirty="0"/>
          </a:p>
          <a:p>
            <a:r>
              <a:rPr lang="en-US" sz="2400" dirty="0"/>
              <a:t>We exist in a universe with nothing out there</a:t>
            </a:r>
          </a:p>
        </p:txBody>
      </p:sp>
    </p:spTree>
    <p:extLst>
      <p:ext uri="{BB962C8B-B14F-4D97-AF65-F5344CB8AC3E}">
        <p14:creationId xmlns:p14="http://schemas.microsoft.com/office/powerpoint/2010/main" val="187260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God’s Action</a:t>
            </a:r>
          </a:p>
        </p:txBody>
      </p:sp>
      <p:sp>
        <p:nvSpPr>
          <p:cNvPr id="3" name="Text Placeholder 2"/>
          <p:cNvSpPr>
            <a:spLocks noGrp="1"/>
          </p:cNvSpPr>
          <p:nvPr>
            <p:ph type="body" idx="1"/>
          </p:nvPr>
        </p:nvSpPr>
        <p:spPr>
          <a:xfrm>
            <a:off x="1154954" y="2497540"/>
            <a:ext cx="4825158" cy="586853"/>
          </a:xfrm>
        </p:spPr>
        <p:txBody>
          <a:bodyPr/>
          <a:lstStyle/>
          <a:p>
            <a:r>
              <a:rPr lang="en-US" sz="3600" dirty="0"/>
              <a:t>Biblical</a:t>
            </a:r>
          </a:p>
        </p:txBody>
      </p:sp>
      <p:sp>
        <p:nvSpPr>
          <p:cNvPr id="5" name="Content Placeholder 4"/>
          <p:cNvSpPr>
            <a:spLocks noGrp="1"/>
          </p:cNvSpPr>
          <p:nvPr>
            <p:ph sz="half" idx="2"/>
          </p:nvPr>
        </p:nvSpPr>
        <p:spPr>
          <a:xfrm>
            <a:off x="1154954" y="3057099"/>
            <a:ext cx="4825158" cy="3800901"/>
          </a:xfrm>
        </p:spPr>
        <p:txBody>
          <a:bodyPr>
            <a:normAutofit fontScale="92500" lnSpcReduction="10000"/>
          </a:bodyPr>
          <a:lstStyle/>
          <a:p>
            <a:r>
              <a:rPr lang="en-US" sz="2400" dirty="0"/>
              <a:t>God was and is active in:</a:t>
            </a:r>
          </a:p>
          <a:p>
            <a:pPr lvl="1"/>
            <a:r>
              <a:rPr lang="en-US" sz="2200" dirty="0"/>
              <a:t>Creation</a:t>
            </a:r>
          </a:p>
          <a:p>
            <a:pPr lvl="1"/>
            <a:r>
              <a:rPr lang="en-US" sz="2200" dirty="0"/>
              <a:t>Sustaining creation</a:t>
            </a:r>
          </a:p>
          <a:p>
            <a:pPr lvl="1"/>
            <a:r>
              <a:rPr lang="en-US" sz="2200" dirty="0"/>
              <a:t>The Exodus</a:t>
            </a:r>
          </a:p>
          <a:p>
            <a:pPr lvl="1"/>
            <a:r>
              <a:rPr lang="en-US" sz="2200" dirty="0"/>
              <a:t>The incarnation</a:t>
            </a:r>
          </a:p>
          <a:p>
            <a:pPr lvl="1"/>
            <a:r>
              <a:rPr lang="en-US" sz="2200" dirty="0"/>
              <a:t>The resurrection</a:t>
            </a:r>
          </a:p>
          <a:p>
            <a:pPr lvl="1"/>
            <a:r>
              <a:rPr lang="en-US" sz="2200" dirty="0"/>
              <a:t>The second coming</a:t>
            </a:r>
          </a:p>
          <a:p>
            <a:pPr lvl="1"/>
            <a:r>
              <a:rPr lang="en-US" sz="2200" dirty="0"/>
              <a:t>The new earth</a:t>
            </a:r>
          </a:p>
          <a:p>
            <a:pPr lvl="1"/>
            <a:r>
              <a:rPr lang="en-US" sz="2200" dirty="0"/>
              <a:t>In our everyday, personal lives</a:t>
            </a:r>
          </a:p>
        </p:txBody>
      </p:sp>
      <p:sp>
        <p:nvSpPr>
          <p:cNvPr id="6" name="Text Placeholder 5"/>
          <p:cNvSpPr>
            <a:spLocks noGrp="1"/>
          </p:cNvSpPr>
          <p:nvPr>
            <p:ph type="body" sz="quarter" idx="3"/>
          </p:nvPr>
        </p:nvSpPr>
        <p:spPr>
          <a:xfrm>
            <a:off x="6208711" y="2402007"/>
            <a:ext cx="4825160" cy="641444"/>
          </a:xfrm>
        </p:spPr>
        <p:txBody>
          <a:bodyPr/>
          <a:lstStyle/>
          <a:p>
            <a:r>
              <a:rPr lang="en-US" sz="3600" dirty="0"/>
              <a:t>Humanistic</a:t>
            </a:r>
          </a:p>
        </p:txBody>
      </p:sp>
      <p:sp>
        <p:nvSpPr>
          <p:cNvPr id="7" name="Content Placeholder 6"/>
          <p:cNvSpPr>
            <a:spLocks noGrp="1"/>
          </p:cNvSpPr>
          <p:nvPr>
            <p:ph sz="quarter" idx="4"/>
          </p:nvPr>
        </p:nvSpPr>
        <p:spPr>
          <a:xfrm>
            <a:off x="6208712" y="3029802"/>
            <a:ext cx="4825159" cy="3433341"/>
          </a:xfrm>
        </p:spPr>
        <p:txBody>
          <a:bodyPr>
            <a:normAutofit/>
          </a:bodyPr>
          <a:lstStyle/>
          <a:p>
            <a:r>
              <a:rPr lang="en-US" sz="2000" dirty="0"/>
              <a:t>These events never happened</a:t>
            </a:r>
          </a:p>
          <a:p>
            <a:r>
              <a:rPr lang="en-US" sz="2000" dirty="0"/>
              <a:t>Or explained by closed system of cause and effect with no divine intervention</a:t>
            </a:r>
          </a:p>
          <a:p>
            <a:endParaRPr lang="en-US" sz="2000" dirty="0"/>
          </a:p>
          <a:p>
            <a:pPr marL="0" indent="0">
              <a:buNone/>
            </a:pPr>
            <a:endParaRPr lang="en-US" sz="2400" dirty="0"/>
          </a:p>
        </p:txBody>
      </p:sp>
    </p:spTree>
    <p:extLst>
      <p:ext uri="{BB962C8B-B14F-4D97-AF65-F5344CB8AC3E}">
        <p14:creationId xmlns:p14="http://schemas.microsoft.com/office/powerpoint/2010/main" val="245836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wipe(down)">
                                      <p:cBhvr>
                                        <p:cTn id="10" dur="500"/>
                                        <p:tgtEl>
                                          <p:spTgt spid="5">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wipe(down)">
                                      <p:cBhvr>
                                        <p:cTn id="13" dur="500"/>
                                        <p:tgtEl>
                                          <p:spTgt spid="5">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wipe(down)">
                                      <p:cBhvr>
                                        <p:cTn id="16" dur="500"/>
                                        <p:tgtEl>
                                          <p:spTgt spid="5">
                                            <p:txEl>
                                              <p:pRg st="4" end="4"/>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wipe(down)">
                                      <p:cBhvr>
                                        <p:cTn id="19" dur="500"/>
                                        <p:tgtEl>
                                          <p:spTgt spid="5">
                                            <p:txEl>
                                              <p:pRg st="5" end="5"/>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wipe(down)">
                                      <p:cBhvr>
                                        <p:cTn id="22" dur="500"/>
                                        <p:tgtEl>
                                          <p:spTgt spid="5">
                                            <p:txEl>
                                              <p:pRg st="6" end="6"/>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animEffect transition="in" filter="wipe(down)">
                                      <p:cBhvr>
                                        <p:cTn id="25" dur="500"/>
                                        <p:tgtEl>
                                          <p:spTgt spid="5">
                                            <p:txEl>
                                              <p:pRg st="7" end="7"/>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5">
                                            <p:txEl>
                                              <p:pRg st="8" end="8"/>
                                            </p:txEl>
                                          </p:spTgt>
                                        </p:tgtEl>
                                        <p:attrNameLst>
                                          <p:attrName>style.visibility</p:attrName>
                                        </p:attrNameLst>
                                      </p:cBhvr>
                                      <p:to>
                                        <p:strVal val="visible"/>
                                      </p:to>
                                    </p:set>
                                    <p:animEffect transition="in" filter="wipe(down)">
                                      <p:cBhvr>
                                        <p:cTn id="28" dur="500"/>
                                        <p:tgtEl>
                                          <p:spTgt spid="5">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ipe(down)">
                                      <p:cBhvr>
                                        <p:cTn id="33" dur="5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Effect transition="in" filter="wipe(down)">
                                      <p:cBhvr>
                                        <p:cTn id="3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God is Personal</a:t>
            </a:r>
          </a:p>
        </p:txBody>
      </p:sp>
      <p:sp>
        <p:nvSpPr>
          <p:cNvPr id="3" name="Text Placeholder 2"/>
          <p:cNvSpPr>
            <a:spLocks noGrp="1"/>
          </p:cNvSpPr>
          <p:nvPr>
            <p:ph type="body" idx="1"/>
          </p:nvPr>
        </p:nvSpPr>
        <p:spPr>
          <a:xfrm>
            <a:off x="1154954" y="2636063"/>
            <a:ext cx="4825158" cy="229967"/>
          </a:xfrm>
        </p:spPr>
        <p:txBody>
          <a:bodyPr/>
          <a:lstStyle/>
          <a:p>
            <a:r>
              <a:rPr lang="en-US" sz="3600" dirty="0"/>
              <a:t>Biblical</a:t>
            </a:r>
          </a:p>
        </p:txBody>
      </p:sp>
      <p:sp>
        <p:nvSpPr>
          <p:cNvPr id="5" name="Content Placeholder 4"/>
          <p:cNvSpPr>
            <a:spLocks noGrp="1"/>
          </p:cNvSpPr>
          <p:nvPr>
            <p:ph sz="half" idx="2"/>
          </p:nvPr>
        </p:nvSpPr>
        <p:spPr>
          <a:xfrm>
            <a:off x="1154954" y="2838735"/>
            <a:ext cx="4825158" cy="4019266"/>
          </a:xfrm>
        </p:spPr>
        <p:txBody>
          <a:bodyPr>
            <a:normAutofit fontScale="92500" lnSpcReduction="10000"/>
          </a:bodyPr>
          <a:lstStyle/>
          <a:p>
            <a:r>
              <a:rPr lang="en-US" sz="2200" dirty="0"/>
              <a:t>Created for fellowship</a:t>
            </a:r>
          </a:p>
          <a:p>
            <a:pPr lvl="1"/>
            <a:r>
              <a:rPr lang="en-US" sz="2000" dirty="0"/>
              <a:t>Sabbath for fellowship</a:t>
            </a:r>
          </a:p>
          <a:p>
            <a:pPr lvl="1"/>
            <a:r>
              <a:rPr lang="en-US" sz="2000" dirty="0"/>
              <a:t>Saved His people from Egypt</a:t>
            </a:r>
          </a:p>
          <a:p>
            <a:pPr lvl="1"/>
            <a:r>
              <a:rPr lang="en-US" sz="2000" dirty="0"/>
              <a:t>Was in Christ reconciling the world to Himself</a:t>
            </a:r>
          </a:p>
          <a:p>
            <a:pPr lvl="1"/>
            <a:r>
              <a:rPr lang="en-US" sz="2000" dirty="0"/>
              <a:t>Will come for us</a:t>
            </a:r>
          </a:p>
          <a:p>
            <a:pPr lvl="1"/>
            <a:r>
              <a:rPr lang="en-US" sz="2000" dirty="0"/>
              <a:t>Will eradicate sin which separates from Him</a:t>
            </a:r>
          </a:p>
          <a:p>
            <a:pPr lvl="1"/>
            <a:r>
              <a:rPr lang="en-US" sz="2000" dirty="0"/>
              <a:t>We know God because He has revealed Himself in Jesus Christ and the Bible</a:t>
            </a:r>
          </a:p>
        </p:txBody>
      </p:sp>
      <p:sp>
        <p:nvSpPr>
          <p:cNvPr id="6" name="Text Placeholder 5"/>
          <p:cNvSpPr>
            <a:spLocks noGrp="1"/>
          </p:cNvSpPr>
          <p:nvPr>
            <p:ph type="body" sz="quarter" idx="3"/>
          </p:nvPr>
        </p:nvSpPr>
        <p:spPr>
          <a:xfrm>
            <a:off x="6208711" y="2603500"/>
            <a:ext cx="4825160" cy="207940"/>
          </a:xfrm>
        </p:spPr>
        <p:txBody>
          <a:bodyPr/>
          <a:lstStyle/>
          <a:p>
            <a:r>
              <a:rPr lang="en-US" sz="3600" dirty="0"/>
              <a:t>Humanistic</a:t>
            </a:r>
          </a:p>
        </p:txBody>
      </p:sp>
      <p:sp>
        <p:nvSpPr>
          <p:cNvPr id="7" name="Content Placeholder 6"/>
          <p:cNvSpPr>
            <a:spLocks noGrp="1"/>
          </p:cNvSpPr>
          <p:nvPr>
            <p:ph sz="quarter" idx="4"/>
          </p:nvPr>
        </p:nvSpPr>
        <p:spPr>
          <a:xfrm>
            <a:off x="6208712" y="2797792"/>
            <a:ext cx="4825159" cy="3665352"/>
          </a:xfrm>
        </p:spPr>
        <p:txBody>
          <a:bodyPr>
            <a:normAutofit/>
          </a:bodyPr>
          <a:lstStyle/>
          <a:p>
            <a:r>
              <a:rPr lang="en-US" sz="2000" dirty="0"/>
              <a:t>God does not exist</a:t>
            </a:r>
          </a:p>
          <a:p>
            <a:r>
              <a:rPr lang="en-US" sz="2000" dirty="0"/>
              <a:t>We don’t know if God exists</a:t>
            </a:r>
          </a:p>
          <a:p>
            <a:r>
              <a:rPr lang="en-US" sz="2000" dirty="0"/>
              <a:t>God is a distant being who does not interact with us</a:t>
            </a:r>
          </a:p>
          <a:p>
            <a:r>
              <a:rPr lang="en-US" sz="2000" dirty="0"/>
              <a:t>God interacts in some mystical way – we know Him because people have recorded their experiences with Him</a:t>
            </a:r>
          </a:p>
          <a:p>
            <a:endParaRPr lang="en-US" sz="2000" dirty="0"/>
          </a:p>
          <a:p>
            <a:endParaRPr lang="en-US" sz="2000" dirty="0"/>
          </a:p>
        </p:txBody>
      </p:sp>
    </p:spTree>
    <p:extLst>
      <p:ext uri="{BB962C8B-B14F-4D97-AF65-F5344CB8AC3E}">
        <p14:creationId xmlns:p14="http://schemas.microsoft.com/office/powerpoint/2010/main" val="368177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wipe(down)">
                                      <p:cBhvr>
                                        <p:cTn id="10" dur="500"/>
                                        <p:tgtEl>
                                          <p:spTgt spid="5">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wipe(down)">
                                      <p:cBhvr>
                                        <p:cTn id="13" dur="500"/>
                                        <p:tgtEl>
                                          <p:spTgt spid="5">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wipe(down)">
                                      <p:cBhvr>
                                        <p:cTn id="16" dur="500"/>
                                        <p:tgtEl>
                                          <p:spTgt spid="5">
                                            <p:txEl>
                                              <p:pRg st="4" end="4"/>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wipe(down)">
                                      <p:cBhvr>
                                        <p:cTn id="19" dur="500"/>
                                        <p:tgtEl>
                                          <p:spTgt spid="5">
                                            <p:txEl>
                                              <p:pRg st="5" end="5"/>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wipe(down)">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 calcmode="lin" valueType="num">
                                      <p:cBhvr additive="base">
                                        <p:cTn id="2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 calcmode="lin" valueType="num">
                                      <p:cBhvr additive="base">
                                        <p:cTn id="3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 calcmode="lin" valueType="num">
                                      <p:cBhvr additive="base">
                                        <p:cTn id="3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anim calcmode="lin" valueType="num">
                                      <p:cBhvr additive="base">
                                        <p:cTn id="4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World View Impact</a:t>
            </a:r>
          </a:p>
        </p:txBody>
      </p:sp>
      <p:sp>
        <p:nvSpPr>
          <p:cNvPr id="3" name="Content Placeholder 2"/>
          <p:cNvSpPr>
            <a:spLocks noGrp="1"/>
          </p:cNvSpPr>
          <p:nvPr>
            <p:ph idx="1"/>
          </p:nvPr>
        </p:nvSpPr>
        <p:spPr/>
        <p:txBody>
          <a:bodyPr>
            <a:normAutofit/>
          </a:bodyPr>
          <a:lstStyle/>
          <a:p>
            <a:r>
              <a:rPr lang="en-US" sz="3600" dirty="0"/>
              <a:t>World view is the lens, the filter, the template, the paradigm through which we understand our existence and see the world.</a:t>
            </a:r>
          </a:p>
          <a:p>
            <a:endParaRPr lang="en-US" sz="3600" dirty="0"/>
          </a:p>
        </p:txBody>
      </p:sp>
    </p:spTree>
    <p:extLst>
      <p:ext uri="{BB962C8B-B14F-4D97-AF65-F5344CB8AC3E}">
        <p14:creationId xmlns:p14="http://schemas.microsoft.com/office/powerpoint/2010/main" val="690275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10088010" cy="704088"/>
          </a:xfrm>
        </p:spPr>
        <p:txBody>
          <a:bodyPr/>
          <a:lstStyle/>
          <a:p>
            <a:r>
              <a:rPr lang="en-US" sz="6000" dirty="0"/>
              <a:t>Biblical Revelation</a:t>
            </a:r>
            <a:r>
              <a:rPr lang="en-US" dirty="0"/>
              <a:t/>
            </a:r>
            <a:br>
              <a:rPr lang="en-US" dirty="0"/>
            </a:br>
            <a:r>
              <a:rPr lang="en-US" sz="2400" dirty="0"/>
              <a:t>God reveals Himself and the nature of the world He created</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normAutofit fontScale="92500"/>
          </a:bodyPr>
          <a:lstStyle/>
          <a:p>
            <a:r>
              <a:rPr lang="en-US" sz="2400" dirty="0"/>
              <a:t>The Bible is the divinely inspired Word of God, communicated in history through God’s chosen prophets under the guidance of the Holy Spirit</a:t>
            </a:r>
          </a:p>
          <a:p>
            <a:r>
              <a:rPr lang="en-US" sz="2400" dirty="0"/>
              <a:t>The Bible came by the will of God</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p:txBody>
          <a:bodyPr>
            <a:normAutofit lnSpcReduction="10000"/>
          </a:bodyPr>
          <a:lstStyle/>
          <a:p>
            <a:r>
              <a:rPr lang="en-US" sz="2400" dirty="0"/>
              <a:t>The Bible is simply a human book which captures the genius and spirituality of the human spirit</a:t>
            </a:r>
          </a:p>
          <a:p>
            <a:endParaRPr lang="en-US" sz="2400" dirty="0"/>
          </a:p>
          <a:p>
            <a:r>
              <a:rPr lang="en-US" sz="2400" dirty="0"/>
              <a:t>The Bible came by the will of man</a:t>
            </a:r>
          </a:p>
        </p:txBody>
      </p:sp>
    </p:spTree>
    <p:extLst>
      <p:ext uri="{BB962C8B-B14F-4D97-AF65-F5344CB8AC3E}">
        <p14:creationId xmlns:p14="http://schemas.microsoft.com/office/powerpoint/2010/main" val="407741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10088010" cy="704088"/>
          </a:xfrm>
        </p:spPr>
        <p:txBody>
          <a:bodyPr/>
          <a:lstStyle/>
          <a:p>
            <a:r>
              <a:rPr lang="en-US" sz="6000" dirty="0"/>
              <a:t>Biblical Revelation</a:t>
            </a:r>
            <a:r>
              <a:rPr lang="en-US" dirty="0"/>
              <a:t/>
            </a:r>
            <a:br>
              <a:rPr lang="en-US" dirty="0"/>
            </a:br>
            <a:r>
              <a:rPr lang="en-US" sz="2400" dirty="0"/>
              <a:t>God reveals Himself and the nature of the world He created</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normAutofit fontScale="85000" lnSpcReduction="20000"/>
          </a:bodyPr>
          <a:lstStyle/>
          <a:p>
            <a:r>
              <a:rPr lang="en-US" sz="2400" dirty="0"/>
              <a:t>Under the Holy Spirit, the Bible is its own interpreter</a:t>
            </a:r>
          </a:p>
          <a:p>
            <a:r>
              <a:rPr lang="en-US" sz="2400" dirty="0"/>
              <a:t>We can understand God, our world, and how to live because of the Bible</a:t>
            </a:r>
          </a:p>
          <a:p>
            <a:r>
              <a:rPr lang="en-US" sz="2400" dirty="0"/>
              <a:t>God’s revelation in nature is partial and subject to misunderstanding, and can be understood only from the perspective of the Revealed Word</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p:txBody>
          <a:bodyPr>
            <a:normAutofit lnSpcReduction="10000"/>
          </a:bodyPr>
          <a:lstStyle/>
          <a:p>
            <a:r>
              <a:rPr lang="en-US" sz="2400" dirty="0"/>
              <a:t>The Bible is interpreted as is any other book, story, narrative, etc</a:t>
            </a:r>
          </a:p>
          <a:p>
            <a:r>
              <a:rPr lang="en-US" sz="2400" dirty="0"/>
              <a:t>We do not need God our father looking over our shoulder</a:t>
            </a:r>
          </a:p>
          <a:p>
            <a:r>
              <a:rPr lang="en-US" sz="2400" dirty="0"/>
              <a:t>Nature is all that we have</a:t>
            </a:r>
          </a:p>
        </p:txBody>
      </p:sp>
    </p:spTree>
    <p:extLst>
      <p:ext uri="{BB962C8B-B14F-4D97-AF65-F5344CB8AC3E}">
        <p14:creationId xmlns:p14="http://schemas.microsoft.com/office/powerpoint/2010/main" val="347787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Creation</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normAutofit/>
          </a:bodyPr>
          <a:lstStyle/>
          <a:p>
            <a:r>
              <a:rPr lang="en-US" sz="2400" dirty="0"/>
              <a:t>The universe and our world were created by God with purpose</a:t>
            </a:r>
          </a:p>
          <a:p>
            <a:r>
              <a:rPr lang="en-US" sz="2400" dirty="0"/>
              <a:t>God created life on this planet a short time ago</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p:txBody>
          <a:bodyPr>
            <a:normAutofit lnSpcReduction="10000"/>
          </a:bodyPr>
          <a:lstStyle/>
          <a:p>
            <a:r>
              <a:rPr lang="en-US" sz="2400" dirty="0"/>
              <a:t>The universe and this world came into existence by chance</a:t>
            </a:r>
          </a:p>
          <a:p>
            <a:r>
              <a:rPr lang="en-US" sz="2400" dirty="0"/>
              <a:t>Life was formed by accident billions of years ago</a:t>
            </a:r>
          </a:p>
          <a:p>
            <a:r>
              <a:rPr lang="en-US" sz="2400" dirty="0"/>
              <a:t>Life gradually evolved under the guidance of God</a:t>
            </a:r>
          </a:p>
          <a:p>
            <a:endParaRPr lang="en-US" sz="2400" dirty="0"/>
          </a:p>
        </p:txBody>
      </p:sp>
    </p:spTree>
    <p:extLst>
      <p:ext uri="{BB962C8B-B14F-4D97-AF65-F5344CB8AC3E}">
        <p14:creationId xmlns:p14="http://schemas.microsoft.com/office/powerpoint/2010/main" val="255184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Creation</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a:xfrm>
            <a:off x="1154954" y="3179762"/>
            <a:ext cx="4825158" cy="3324947"/>
          </a:xfrm>
        </p:spPr>
        <p:txBody>
          <a:bodyPr>
            <a:normAutofit lnSpcReduction="10000"/>
          </a:bodyPr>
          <a:lstStyle/>
          <a:p>
            <a:r>
              <a:rPr lang="en-US" sz="2400" dirty="0"/>
              <a:t>We were created in God’s image</a:t>
            </a:r>
          </a:p>
          <a:p>
            <a:endParaRPr lang="en-US" sz="2400" dirty="0"/>
          </a:p>
          <a:p>
            <a:r>
              <a:rPr lang="en-US" sz="2400" dirty="0"/>
              <a:t>God is our father; we are His children</a:t>
            </a:r>
          </a:p>
          <a:p>
            <a:endParaRPr lang="en-US" sz="2400" dirty="0"/>
          </a:p>
          <a:p>
            <a:r>
              <a:rPr lang="en-US" sz="2400" dirty="0"/>
              <a:t>God saw that the creation was good</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a:xfrm>
            <a:off x="6208712" y="3179762"/>
            <a:ext cx="4825159" cy="3324947"/>
          </a:xfrm>
        </p:spPr>
        <p:txBody>
          <a:bodyPr>
            <a:normAutofit/>
          </a:bodyPr>
          <a:lstStyle/>
          <a:p>
            <a:r>
              <a:rPr lang="en-US" sz="2400" dirty="0"/>
              <a:t>We were created by tooth and claw by random purposeless mutations</a:t>
            </a:r>
          </a:p>
          <a:p>
            <a:r>
              <a:rPr lang="en-US" sz="2400" dirty="0"/>
              <a:t>We are beholden to no one besides ourselves</a:t>
            </a:r>
          </a:p>
          <a:p>
            <a:r>
              <a:rPr lang="en-US" sz="2400" dirty="0"/>
              <a:t>There is no intrinsic moral significance to nature other than what we give it</a:t>
            </a:r>
          </a:p>
        </p:txBody>
      </p:sp>
    </p:spTree>
    <p:extLst>
      <p:ext uri="{BB962C8B-B14F-4D97-AF65-F5344CB8AC3E}">
        <p14:creationId xmlns:p14="http://schemas.microsoft.com/office/powerpoint/2010/main" val="282272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wipe(down)">
                                      <p:cBhvr>
                                        <p:cTn id="2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Human Nature</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normAutofit/>
          </a:bodyPr>
          <a:lstStyle/>
          <a:p>
            <a:r>
              <a:rPr lang="en-US" sz="2400" dirty="0"/>
              <a:t>Created in the image of God</a:t>
            </a:r>
          </a:p>
          <a:p>
            <a:endParaRPr lang="en-US" sz="2400" dirty="0"/>
          </a:p>
          <a:p>
            <a:r>
              <a:rPr lang="en-US" sz="2400" dirty="0"/>
              <a:t>Our God-given minds are used in harmony with God’s word</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p:txBody>
          <a:bodyPr>
            <a:normAutofit fontScale="92500" lnSpcReduction="20000"/>
          </a:bodyPr>
          <a:lstStyle/>
          <a:p>
            <a:r>
              <a:rPr lang="en-US" sz="2400" dirty="0"/>
              <a:t>We are the result of evolutionary forces</a:t>
            </a:r>
          </a:p>
          <a:p>
            <a:r>
              <a:rPr lang="en-US" sz="2400" dirty="0"/>
              <a:t>Our creation took place over missions of years, we descended from the animal kingdom</a:t>
            </a:r>
          </a:p>
          <a:p>
            <a:r>
              <a:rPr lang="en-US" sz="2400" dirty="0"/>
              <a:t>Our minds are absolutely autonomous.  We do not need God our Father</a:t>
            </a:r>
          </a:p>
        </p:txBody>
      </p:sp>
    </p:spTree>
    <p:extLst>
      <p:ext uri="{BB962C8B-B14F-4D97-AF65-F5344CB8AC3E}">
        <p14:creationId xmlns:p14="http://schemas.microsoft.com/office/powerpoint/2010/main" val="63526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Human Nature</a:t>
            </a:r>
          </a:p>
        </p:txBody>
      </p:sp>
      <p:sp>
        <p:nvSpPr>
          <p:cNvPr id="4" name="Text Placeholder 3"/>
          <p:cNvSpPr>
            <a:spLocks noGrp="1"/>
          </p:cNvSpPr>
          <p:nvPr>
            <p:ph type="body" idx="1"/>
          </p:nvPr>
        </p:nvSpPr>
        <p:spPr>
          <a:xfrm>
            <a:off x="1091821" y="2636063"/>
            <a:ext cx="4888291" cy="576262"/>
          </a:xfrm>
        </p:spPr>
        <p:txBody>
          <a:bodyPr/>
          <a:lstStyle/>
          <a:p>
            <a:r>
              <a:rPr lang="en-US" sz="3600" dirty="0"/>
              <a:t>Biblical</a:t>
            </a:r>
          </a:p>
        </p:txBody>
      </p:sp>
      <p:sp>
        <p:nvSpPr>
          <p:cNvPr id="5" name="Content Placeholder 4"/>
          <p:cNvSpPr>
            <a:spLocks noGrp="1"/>
          </p:cNvSpPr>
          <p:nvPr>
            <p:ph sz="half" idx="2"/>
          </p:nvPr>
        </p:nvSpPr>
        <p:spPr>
          <a:xfrm>
            <a:off x="1091821" y="3212326"/>
            <a:ext cx="4888291" cy="2807476"/>
          </a:xfrm>
        </p:spPr>
        <p:txBody>
          <a:bodyPr>
            <a:normAutofit lnSpcReduction="10000"/>
          </a:bodyPr>
          <a:lstStyle/>
          <a:p>
            <a:r>
              <a:rPr lang="en-US" sz="2400" dirty="0"/>
              <a:t>We were created for fellowship with God and each other</a:t>
            </a:r>
          </a:p>
          <a:p>
            <a:endParaRPr lang="en-US" sz="2400" dirty="0"/>
          </a:p>
          <a:p>
            <a:r>
              <a:rPr lang="en-US" sz="2400" dirty="0"/>
              <a:t>We are not our own; Marriage between male and female is part of God’s plan</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p:txBody>
          <a:bodyPr>
            <a:normAutofit/>
          </a:bodyPr>
          <a:lstStyle/>
          <a:p>
            <a:r>
              <a:rPr lang="en-US" sz="2400" dirty="0"/>
              <a:t>Survival of the fittest determines our lives</a:t>
            </a:r>
          </a:p>
          <a:p>
            <a:endParaRPr lang="en-US" sz="2400" dirty="0"/>
          </a:p>
          <a:p>
            <a:r>
              <a:rPr lang="en-US" sz="2400" dirty="0"/>
              <a:t>We are our own; we can use our bodies as we like</a:t>
            </a:r>
          </a:p>
        </p:txBody>
      </p:sp>
    </p:spTree>
    <p:extLst>
      <p:ext uri="{BB962C8B-B14F-4D97-AF65-F5344CB8AC3E}">
        <p14:creationId xmlns:p14="http://schemas.microsoft.com/office/powerpoint/2010/main" val="75505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Human Nature</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normAutofit/>
          </a:bodyPr>
          <a:lstStyle/>
          <a:p>
            <a:r>
              <a:rPr lang="en-US" sz="2400" dirty="0"/>
              <a:t>Our goal is restoration to the image of God</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p:txBody>
          <a:bodyPr>
            <a:normAutofit/>
          </a:bodyPr>
          <a:lstStyle/>
          <a:p>
            <a:r>
              <a:rPr lang="en-US" sz="2400" dirty="0"/>
              <a:t>We can feed our minds and our lives however we desire to fulfill our own pleasure and aspirations</a:t>
            </a:r>
          </a:p>
        </p:txBody>
      </p:sp>
    </p:spTree>
    <p:extLst>
      <p:ext uri="{BB962C8B-B14F-4D97-AF65-F5344CB8AC3E}">
        <p14:creationId xmlns:p14="http://schemas.microsoft.com/office/powerpoint/2010/main" val="281372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Human Nature</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normAutofit/>
          </a:bodyPr>
          <a:lstStyle/>
          <a:p>
            <a:r>
              <a:rPr lang="en-US" sz="2400" dirty="0"/>
              <a:t>We were created a unity of mind, body, and soul; we cease to exist at death</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p:txBody>
          <a:bodyPr>
            <a:normAutofit/>
          </a:bodyPr>
          <a:lstStyle/>
          <a:p>
            <a:r>
              <a:rPr lang="en-US" sz="2400" dirty="0"/>
              <a:t>We are not a unity; there is a soul that can be treated separately from the body (as in theistic evolution) and exists independently of the body</a:t>
            </a:r>
          </a:p>
        </p:txBody>
      </p:sp>
    </p:spTree>
    <p:extLst>
      <p:ext uri="{BB962C8B-B14F-4D97-AF65-F5344CB8AC3E}">
        <p14:creationId xmlns:p14="http://schemas.microsoft.com/office/powerpoint/2010/main" val="137755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Human Nature</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normAutofit/>
          </a:bodyPr>
          <a:lstStyle/>
          <a:p>
            <a:r>
              <a:rPr lang="en-US" sz="2400" dirty="0"/>
              <a:t>Sin is a moral choice, an action or thought that is contrary to who God is</a:t>
            </a:r>
          </a:p>
          <a:p>
            <a:endParaRPr lang="en-US" sz="2400" dirty="0"/>
          </a:p>
          <a:p>
            <a:r>
              <a:rPr lang="en-US" sz="2400" dirty="0"/>
              <a:t>Sin has separated us from God and one another</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p:txBody>
          <a:bodyPr>
            <a:normAutofit/>
          </a:bodyPr>
          <a:lstStyle/>
          <a:p>
            <a:r>
              <a:rPr lang="en-US" sz="2400" dirty="0"/>
              <a:t>Sin is the result of a brain disorder or biological malfunction, not a transgression of God’s law or character</a:t>
            </a:r>
          </a:p>
        </p:txBody>
      </p:sp>
    </p:spTree>
    <p:extLst>
      <p:ext uri="{BB962C8B-B14F-4D97-AF65-F5344CB8AC3E}">
        <p14:creationId xmlns:p14="http://schemas.microsoft.com/office/powerpoint/2010/main" val="118773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Sin</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normAutofit/>
          </a:bodyPr>
          <a:lstStyle/>
          <a:p>
            <a:r>
              <a:rPr lang="en-US" sz="2400" dirty="0"/>
              <a:t>Sin is disobedience to the Word of God or the desire to establish one’s self as equal to or God autonomous from Him</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p:txBody>
          <a:bodyPr>
            <a:normAutofit lnSpcReduction="10000"/>
          </a:bodyPr>
          <a:lstStyle/>
          <a:p>
            <a:r>
              <a:rPr lang="en-US" sz="2400" dirty="0"/>
              <a:t>Lack of knowledge is the root of all evil—it is ignorance, irrationality or misinformation</a:t>
            </a:r>
          </a:p>
          <a:p>
            <a:endParaRPr lang="en-US" sz="2400" dirty="0"/>
          </a:p>
          <a:p>
            <a:r>
              <a:rPr lang="en-US" sz="2400" dirty="0"/>
              <a:t>There is no such thing as sin in the Biblical sense</a:t>
            </a:r>
          </a:p>
        </p:txBody>
      </p:sp>
    </p:spTree>
    <p:extLst>
      <p:ext uri="{BB962C8B-B14F-4D97-AF65-F5344CB8AC3E}">
        <p14:creationId xmlns:p14="http://schemas.microsoft.com/office/powerpoint/2010/main" val="2008956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World View Impact</a:t>
            </a:r>
          </a:p>
        </p:txBody>
      </p:sp>
      <p:sp>
        <p:nvSpPr>
          <p:cNvPr id="4" name="Text Placeholder 3"/>
          <p:cNvSpPr>
            <a:spLocks noGrp="1"/>
          </p:cNvSpPr>
          <p:nvPr>
            <p:ph sz="half" idx="1"/>
          </p:nvPr>
        </p:nvSpPr>
        <p:spPr>
          <a:xfrm>
            <a:off x="1154954" y="2603500"/>
            <a:ext cx="4825158" cy="4067464"/>
          </a:xfrm>
        </p:spPr>
        <p:txBody>
          <a:bodyPr>
            <a:normAutofit/>
          </a:bodyPr>
          <a:lstStyle/>
          <a:p>
            <a:r>
              <a:rPr lang="en-US" sz="3600" dirty="0"/>
              <a:t>Our world</a:t>
            </a:r>
          </a:p>
          <a:p>
            <a:r>
              <a:rPr lang="en-US" sz="3600" dirty="0"/>
              <a:t>God</a:t>
            </a:r>
          </a:p>
          <a:p>
            <a:r>
              <a:rPr lang="en-US" sz="3600" dirty="0"/>
              <a:t>Other humans and how to relate to them</a:t>
            </a:r>
          </a:p>
          <a:p>
            <a:r>
              <a:rPr lang="en-US" sz="3600" dirty="0"/>
              <a:t>Truth</a:t>
            </a:r>
          </a:p>
          <a:p>
            <a:endParaRPr lang="en-US" sz="3600" dirty="0"/>
          </a:p>
        </p:txBody>
      </p:sp>
      <p:sp>
        <p:nvSpPr>
          <p:cNvPr id="6" name="Text Placeholder 5"/>
          <p:cNvSpPr>
            <a:spLocks noGrp="1"/>
          </p:cNvSpPr>
          <p:nvPr>
            <p:ph sz="half" idx="2"/>
          </p:nvPr>
        </p:nvSpPr>
        <p:spPr>
          <a:xfrm>
            <a:off x="6208712" y="2603500"/>
            <a:ext cx="4825159" cy="4067464"/>
          </a:xfrm>
        </p:spPr>
        <p:txBody>
          <a:bodyPr>
            <a:normAutofit/>
          </a:bodyPr>
          <a:lstStyle/>
          <a:p>
            <a:r>
              <a:rPr lang="en-US" sz="3600" dirty="0"/>
              <a:t>Freedom</a:t>
            </a:r>
          </a:p>
          <a:p>
            <a:r>
              <a:rPr lang="en-US" sz="3600" dirty="0"/>
              <a:t>History</a:t>
            </a:r>
          </a:p>
          <a:p>
            <a:r>
              <a:rPr lang="en-US" sz="3600" dirty="0"/>
              <a:t>Origins</a:t>
            </a:r>
          </a:p>
          <a:p>
            <a:r>
              <a:rPr lang="en-US" sz="3600" dirty="0"/>
              <a:t>Role in life</a:t>
            </a:r>
          </a:p>
          <a:p>
            <a:r>
              <a:rPr lang="en-US" sz="3600" dirty="0"/>
              <a:t>Concept of the future</a:t>
            </a:r>
          </a:p>
        </p:txBody>
      </p:sp>
    </p:spTree>
    <p:extLst>
      <p:ext uri="{BB962C8B-B14F-4D97-AF65-F5344CB8AC3E}">
        <p14:creationId xmlns:p14="http://schemas.microsoft.com/office/powerpoint/2010/main" val="308788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additive="base">
                                        <p:cTn id="22"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additive="base">
                                        <p:cTn id="2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 calcmode="lin" valueType="num">
                                      <p:cBhvr additive="base">
                                        <p:cTn id="32"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nodeType="after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nodeType="after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 calcmode="lin" valueType="num">
                                      <p:cBhvr additive="base">
                                        <p:cTn id="42"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2" fill="hold" nodeType="after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 calcmode="lin" valueType="num">
                                      <p:cBhvr additive="base">
                                        <p:cTn id="47"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Salvation</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lstStyle/>
          <a:p>
            <a:r>
              <a:rPr lang="en-US" sz="2400" dirty="0"/>
              <a:t>Salvation is possible only through grace by faith in the atoning sacrifice of Jesus Christ</a:t>
            </a:r>
          </a:p>
          <a:p>
            <a:endParaRPr lang="en-US" dirty="0"/>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a:xfrm>
            <a:off x="6208712" y="3179762"/>
            <a:ext cx="5512233" cy="2840039"/>
          </a:xfrm>
        </p:spPr>
        <p:txBody>
          <a:bodyPr>
            <a:noAutofit/>
          </a:bodyPr>
          <a:lstStyle/>
          <a:p>
            <a:r>
              <a:rPr lang="en-US" sz="2400" dirty="0"/>
              <a:t>Humanity will solve the problem of evil in the world through </a:t>
            </a:r>
          </a:p>
          <a:p>
            <a:pPr lvl="1"/>
            <a:r>
              <a:rPr lang="en-US" sz="2400" dirty="0"/>
              <a:t>political structures, </a:t>
            </a:r>
          </a:p>
          <a:p>
            <a:pPr lvl="1"/>
            <a:r>
              <a:rPr lang="en-US" sz="2400" dirty="0"/>
              <a:t>management of the process of evolution</a:t>
            </a:r>
          </a:p>
          <a:p>
            <a:pPr lvl="1"/>
            <a:r>
              <a:rPr lang="en-US" sz="2400" dirty="0"/>
              <a:t>by science, technology, economics and education</a:t>
            </a:r>
          </a:p>
        </p:txBody>
      </p:sp>
    </p:spTree>
    <p:extLst>
      <p:ext uri="{BB962C8B-B14F-4D97-AF65-F5344CB8AC3E}">
        <p14:creationId xmlns:p14="http://schemas.microsoft.com/office/powerpoint/2010/main" val="326834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down)">
                                      <p:cBhvr>
                                        <p:cTn id="15" dur="500"/>
                                        <p:tgtEl>
                                          <p:spTgt spid="7">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wipe(down)">
                                      <p:cBhvr>
                                        <p:cTn id="18"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Salvation</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normAutofit lnSpcReduction="10000"/>
          </a:bodyPr>
          <a:lstStyle/>
          <a:p>
            <a:r>
              <a:rPr lang="en-US" sz="2400" dirty="0"/>
              <a:t>Although human disciples are useful when used in the context of God’s Word, humanity cannot pull itself up by its boot straps.  Salvation is in and through God--not genius, human effort, nor will</a:t>
            </a:r>
          </a:p>
          <a:p>
            <a:endParaRPr lang="en-US" dirty="0"/>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a:xfrm>
            <a:off x="6208712" y="3179762"/>
            <a:ext cx="5512233" cy="2840039"/>
          </a:xfrm>
        </p:spPr>
        <p:txBody>
          <a:bodyPr>
            <a:noAutofit/>
          </a:bodyPr>
          <a:lstStyle/>
          <a:p>
            <a:r>
              <a:rPr lang="en-US" sz="2400" dirty="0"/>
              <a:t>Individual human salvation results from the right use of science, psychology, sociology, medicine, politics, etc.</a:t>
            </a:r>
          </a:p>
          <a:p>
            <a:endParaRPr lang="en-US" sz="2400" dirty="0"/>
          </a:p>
        </p:txBody>
      </p:sp>
    </p:spTree>
    <p:extLst>
      <p:ext uri="{BB962C8B-B14F-4D97-AF65-F5344CB8AC3E}">
        <p14:creationId xmlns:p14="http://schemas.microsoft.com/office/powerpoint/2010/main" val="237816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Salvation</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noAutofit/>
          </a:bodyPr>
          <a:lstStyle/>
          <a:p>
            <a:r>
              <a:rPr lang="en-US" sz="2400" dirty="0"/>
              <a:t>The kingdom of God – heaven on earth - will be established by God Himself</a:t>
            </a:r>
          </a:p>
          <a:p>
            <a:endParaRPr lang="en-US" sz="2400" dirty="0"/>
          </a:p>
          <a:p>
            <a:r>
              <a:rPr lang="en-US" sz="2400" dirty="0"/>
              <a:t>God, as the agent of history will bring about heaven on earth</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a:xfrm>
            <a:off x="6208712" y="3179762"/>
            <a:ext cx="5512233" cy="2840039"/>
          </a:xfrm>
        </p:spPr>
        <p:txBody>
          <a:bodyPr>
            <a:noAutofit/>
          </a:bodyPr>
          <a:lstStyle/>
          <a:p>
            <a:r>
              <a:rPr lang="en-US" sz="2400" dirty="0"/>
              <a:t>Human progress and achievement will bring about the kingdom of God on earth</a:t>
            </a:r>
          </a:p>
          <a:p>
            <a:endParaRPr lang="en-US" sz="2400" dirty="0"/>
          </a:p>
          <a:p>
            <a:r>
              <a:rPr lang="en-US" sz="2400" dirty="0"/>
              <a:t>Humankind, as the agent of history will bring about heaven on earth</a:t>
            </a:r>
          </a:p>
          <a:p>
            <a:endParaRPr lang="en-US" sz="2400" dirty="0"/>
          </a:p>
        </p:txBody>
      </p:sp>
    </p:spTree>
    <p:extLst>
      <p:ext uri="{BB962C8B-B14F-4D97-AF65-F5344CB8AC3E}">
        <p14:creationId xmlns:p14="http://schemas.microsoft.com/office/powerpoint/2010/main" val="117448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Freedom</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a:xfrm>
            <a:off x="1154954" y="3212325"/>
            <a:ext cx="4825158" cy="3313165"/>
          </a:xfrm>
        </p:spPr>
        <p:txBody>
          <a:bodyPr>
            <a:normAutofit/>
          </a:bodyPr>
          <a:lstStyle/>
          <a:p>
            <a:r>
              <a:rPr lang="en-US" sz="2400" dirty="0"/>
              <a:t>Christ sets us free.  Our freedom is not independent of God, but enables us by God’s grace to live in freedom from sin</a:t>
            </a:r>
          </a:p>
          <a:p>
            <a:endParaRPr lang="en-US" sz="2400" dirty="0"/>
          </a:p>
          <a:p>
            <a:r>
              <a:rPr lang="en-US" sz="2400" dirty="0"/>
              <a:t>The truth (Jesus Christ and His Word) will set us free</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a:xfrm>
            <a:off x="6208712" y="3212326"/>
            <a:ext cx="4825159" cy="3313163"/>
          </a:xfrm>
        </p:spPr>
        <p:txBody>
          <a:bodyPr>
            <a:normAutofit/>
          </a:bodyPr>
          <a:lstStyle/>
          <a:p>
            <a:r>
              <a:rPr lang="en-US" sz="2400" dirty="0"/>
              <a:t>We are absolutely autonomous from any restraints from God or the universe</a:t>
            </a:r>
          </a:p>
          <a:p>
            <a:endParaRPr lang="en-US" sz="2400" dirty="0"/>
          </a:p>
          <a:p>
            <a:r>
              <a:rPr lang="en-US" sz="2400" dirty="0"/>
              <a:t>We are free to determine the truth</a:t>
            </a:r>
          </a:p>
          <a:p>
            <a:endParaRPr lang="en-US" dirty="0"/>
          </a:p>
        </p:txBody>
      </p:sp>
    </p:spTree>
    <p:extLst>
      <p:ext uri="{BB962C8B-B14F-4D97-AF65-F5344CB8AC3E}">
        <p14:creationId xmlns:p14="http://schemas.microsoft.com/office/powerpoint/2010/main" val="410135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1000"/>
                                        <p:tgtEl>
                                          <p:spTgt spid="7">
                                            <p:txEl>
                                              <p:pRg st="2" end="2"/>
                                            </p:txEl>
                                          </p:spTgt>
                                        </p:tgtEl>
                                      </p:cBhvr>
                                    </p:animEffect>
                                    <p:anim calcmode="lin" valueType="num">
                                      <p:cBhvr>
                                        <p:cTn id="1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Truth</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normAutofit/>
          </a:bodyPr>
          <a:lstStyle/>
          <a:p>
            <a:r>
              <a:rPr lang="en-US" sz="2400" dirty="0"/>
              <a:t>Truth--the ability to understand the nature of things--comes from God, communicated through His Word under the Holy Spirit</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a:xfrm>
            <a:off x="6208711" y="3187921"/>
            <a:ext cx="4825160" cy="3296006"/>
          </a:xfrm>
        </p:spPr>
        <p:txBody>
          <a:bodyPr>
            <a:normAutofit/>
          </a:bodyPr>
          <a:lstStyle/>
          <a:p>
            <a:r>
              <a:rPr lang="en-US" sz="2400" dirty="0"/>
              <a:t>Truth is an independent principle in the universe by which everything including God is measured</a:t>
            </a:r>
          </a:p>
          <a:p>
            <a:endParaRPr lang="en-US" sz="2400" dirty="0"/>
          </a:p>
          <a:p>
            <a:r>
              <a:rPr lang="en-US" sz="2400" dirty="0"/>
              <a:t>Or, as with post modernism, there is no certain truth.  Truth is truth for me.</a:t>
            </a:r>
          </a:p>
          <a:p>
            <a:endParaRPr lang="en-US" dirty="0"/>
          </a:p>
        </p:txBody>
      </p:sp>
    </p:spTree>
    <p:extLst>
      <p:ext uri="{BB962C8B-B14F-4D97-AF65-F5344CB8AC3E}">
        <p14:creationId xmlns:p14="http://schemas.microsoft.com/office/powerpoint/2010/main" val="361259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wipe(down)">
                                      <p:cBhvr>
                                        <p:cTn id="1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Faith</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noAutofit/>
          </a:bodyPr>
          <a:lstStyle/>
          <a:p>
            <a:r>
              <a:rPr lang="en-US" sz="2400" dirty="0"/>
              <a:t>Faith is itself the evidence, faith comes by hearing the Word of God under the transforming power of the Holy Spirit</a:t>
            </a:r>
          </a:p>
          <a:p>
            <a:endParaRPr lang="en-US" sz="2400" dirty="0"/>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a:xfrm>
            <a:off x="6208712" y="3179762"/>
            <a:ext cx="5512233" cy="2840039"/>
          </a:xfrm>
        </p:spPr>
        <p:txBody>
          <a:bodyPr>
            <a:noAutofit/>
          </a:bodyPr>
          <a:lstStyle/>
          <a:p>
            <a:r>
              <a:rPr lang="en-US" sz="2400" dirty="0"/>
              <a:t>Faith is based upon “rational or empirical evidence” that is integrated and interpreted so as to make a projection about the nature of things</a:t>
            </a:r>
          </a:p>
        </p:txBody>
      </p:sp>
    </p:spTree>
    <p:extLst>
      <p:ext uri="{BB962C8B-B14F-4D97-AF65-F5344CB8AC3E}">
        <p14:creationId xmlns:p14="http://schemas.microsoft.com/office/powerpoint/2010/main" val="709322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Christ</a:t>
            </a:r>
            <a:br>
              <a:rPr lang="en-US" sz="6000" dirty="0"/>
            </a:br>
            <a:r>
              <a:rPr lang="en-US" sz="4400" dirty="0"/>
              <a:t>The Way, the Truth, and the Life</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a:xfrm>
            <a:off x="1154954" y="3212325"/>
            <a:ext cx="4825158" cy="3313165"/>
          </a:xfrm>
        </p:spPr>
        <p:txBody>
          <a:bodyPr>
            <a:normAutofit lnSpcReduction="10000"/>
          </a:bodyPr>
          <a:lstStyle/>
          <a:p>
            <a:r>
              <a:rPr lang="en-US" sz="2400" dirty="0"/>
              <a:t>In the beginning was the Word, and the Word was with God, and the Word was God.  He was in the beginning with God.  All things were made through Him, and without him nothing was made that was made.” Jn 1:1-3</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a:xfrm>
            <a:off x="6208712" y="3212326"/>
            <a:ext cx="4825159" cy="3313163"/>
          </a:xfrm>
        </p:spPr>
        <p:txBody>
          <a:bodyPr>
            <a:normAutofit/>
          </a:bodyPr>
          <a:lstStyle/>
          <a:p>
            <a:r>
              <a:rPr lang="en-US" sz="2400" dirty="0"/>
              <a:t>The truth, if is exists at all, is not revealed in Christ or His Word; it is independent of God and is used to judge His Word, if indeed he revealed Himself in the Bible at all</a:t>
            </a:r>
          </a:p>
          <a:p>
            <a:endParaRPr lang="en-US" dirty="0"/>
          </a:p>
        </p:txBody>
      </p:sp>
    </p:spTree>
    <p:extLst>
      <p:ext uri="{BB962C8B-B14F-4D97-AF65-F5344CB8AC3E}">
        <p14:creationId xmlns:p14="http://schemas.microsoft.com/office/powerpoint/2010/main" val="34851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Christ</a:t>
            </a:r>
            <a:br>
              <a:rPr lang="en-US" sz="6000" dirty="0"/>
            </a:br>
            <a:r>
              <a:rPr lang="en-US" sz="4400" dirty="0"/>
              <a:t>The Way, the Truth, and the Life</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a:xfrm>
            <a:off x="1154954" y="3212325"/>
            <a:ext cx="4825158" cy="3313165"/>
          </a:xfrm>
        </p:spPr>
        <p:txBody>
          <a:bodyPr>
            <a:normAutofit/>
          </a:bodyPr>
          <a:lstStyle/>
          <a:p>
            <a:r>
              <a:rPr lang="en-US" sz="2400" dirty="0"/>
              <a:t>Christ is the light of the world</a:t>
            </a:r>
          </a:p>
          <a:p>
            <a:r>
              <a:rPr lang="en-US" sz="2400" dirty="0"/>
              <a:t>Christ is the way, the truth, and the life</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a:xfrm>
            <a:off x="6208712" y="3212326"/>
            <a:ext cx="4825159" cy="3313163"/>
          </a:xfrm>
        </p:spPr>
        <p:txBody>
          <a:bodyPr>
            <a:normAutofit/>
          </a:bodyPr>
          <a:lstStyle/>
          <a:p>
            <a:r>
              <a:rPr lang="en-US" sz="2400" dirty="0"/>
              <a:t>Human reason, experience or existence is the light of the world</a:t>
            </a:r>
          </a:p>
          <a:p>
            <a:endParaRPr lang="en-US" dirty="0"/>
          </a:p>
        </p:txBody>
      </p:sp>
    </p:spTree>
    <p:extLst>
      <p:ext uri="{BB962C8B-B14F-4D97-AF65-F5344CB8AC3E}">
        <p14:creationId xmlns:p14="http://schemas.microsoft.com/office/powerpoint/2010/main" val="84702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The Great Controversy</a:t>
            </a:r>
          </a:p>
        </p:txBody>
      </p:sp>
      <p:sp>
        <p:nvSpPr>
          <p:cNvPr id="3" name="Content Placeholder 2"/>
          <p:cNvSpPr>
            <a:spLocks noGrp="1"/>
          </p:cNvSpPr>
          <p:nvPr>
            <p:ph idx="1"/>
          </p:nvPr>
        </p:nvSpPr>
        <p:spPr>
          <a:xfrm>
            <a:off x="1154955" y="2603500"/>
            <a:ext cx="9921754" cy="4005118"/>
          </a:xfrm>
        </p:spPr>
        <p:txBody>
          <a:bodyPr>
            <a:normAutofit lnSpcReduction="10000"/>
          </a:bodyPr>
          <a:lstStyle/>
          <a:p>
            <a:r>
              <a:rPr lang="en-US" sz="2400" dirty="0"/>
              <a:t>The Great Controversy theme, our relation to the world of God is central to scripture and the book Great Controversy</a:t>
            </a:r>
          </a:p>
          <a:p>
            <a:r>
              <a:rPr lang="en-US" sz="2400" dirty="0"/>
              <a:t>Not between two principles, but between two individuals</a:t>
            </a:r>
          </a:p>
          <a:p>
            <a:r>
              <a:rPr lang="en-US" sz="2400" dirty="0"/>
              <a:t>The Issue – our relationship to the Word of God</a:t>
            </a:r>
          </a:p>
          <a:p>
            <a:pPr lvl="1"/>
            <a:r>
              <a:rPr lang="en-US" sz="2400" dirty="0"/>
              <a:t>Satan</a:t>
            </a:r>
          </a:p>
          <a:p>
            <a:pPr lvl="1"/>
            <a:r>
              <a:rPr lang="en-US" sz="2400" dirty="0"/>
              <a:t>Adam and Eve</a:t>
            </a:r>
          </a:p>
          <a:p>
            <a:pPr lvl="1"/>
            <a:r>
              <a:rPr lang="en-US" sz="2400" dirty="0"/>
              <a:t>Cain and Able</a:t>
            </a:r>
          </a:p>
          <a:p>
            <a:pPr lvl="1"/>
            <a:r>
              <a:rPr lang="en-US" sz="2400" dirty="0"/>
              <a:t>Antediluvians &amp; rejection of Noah</a:t>
            </a:r>
          </a:p>
          <a:p>
            <a:pPr lvl="1"/>
            <a:r>
              <a:rPr lang="en-US" sz="2400" dirty="0"/>
              <a:t>Deliverance from Egypt</a:t>
            </a:r>
          </a:p>
          <a:p>
            <a:pPr lvl="1"/>
            <a:endParaRPr lang="en-US" sz="2400" dirty="0"/>
          </a:p>
          <a:p>
            <a:pPr lvl="1"/>
            <a:endParaRPr lang="en-US" sz="2400" dirty="0"/>
          </a:p>
        </p:txBody>
      </p:sp>
    </p:spTree>
    <p:extLst>
      <p:ext uri="{BB962C8B-B14F-4D97-AF65-F5344CB8AC3E}">
        <p14:creationId xmlns:p14="http://schemas.microsoft.com/office/powerpoint/2010/main" val="235896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The Great Controversy</a:t>
            </a:r>
          </a:p>
        </p:txBody>
      </p:sp>
      <p:sp>
        <p:nvSpPr>
          <p:cNvPr id="3" name="Content Placeholder 2"/>
          <p:cNvSpPr>
            <a:spLocks noGrp="1"/>
          </p:cNvSpPr>
          <p:nvPr>
            <p:ph idx="1"/>
          </p:nvPr>
        </p:nvSpPr>
        <p:spPr>
          <a:xfrm>
            <a:off x="1154954" y="2603500"/>
            <a:ext cx="10545209" cy="4005118"/>
          </a:xfrm>
        </p:spPr>
        <p:txBody>
          <a:bodyPr>
            <a:normAutofit fontScale="92500" lnSpcReduction="20000"/>
          </a:bodyPr>
          <a:lstStyle/>
          <a:p>
            <a:pPr lvl="1"/>
            <a:r>
              <a:rPr lang="en-US" sz="2600" dirty="0"/>
              <a:t>Kadesh Barnea – No God in His right mind would send His people to such slaughter</a:t>
            </a:r>
          </a:p>
          <a:p>
            <a:pPr lvl="1"/>
            <a:r>
              <a:rPr lang="en-US" sz="2600" dirty="0"/>
              <a:t>Babylonian Captivity</a:t>
            </a:r>
          </a:p>
          <a:p>
            <a:pPr lvl="1"/>
            <a:r>
              <a:rPr lang="en-US" sz="2600" dirty="0"/>
              <a:t>Christ in the Wilderness and on the Cross</a:t>
            </a:r>
          </a:p>
          <a:p>
            <a:pPr lvl="1"/>
            <a:r>
              <a:rPr lang="en-US" sz="2600" dirty="0"/>
              <a:t>Rejection of the Messiah</a:t>
            </a:r>
          </a:p>
          <a:p>
            <a:pPr lvl="1"/>
            <a:r>
              <a:rPr lang="en-US" sz="2600" dirty="0"/>
              <a:t>The Heavenly Sanctuary</a:t>
            </a:r>
          </a:p>
          <a:p>
            <a:pPr lvl="1"/>
            <a:r>
              <a:rPr lang="en-US" sz="2600" dirty="0"/>
              <a:t>The Second Coming</a:t>
            </a:r>
          </a:p>
          <a:p>
            <a:pPr lvl="1"/>
            <a:r>
              <a:rPr lang="en-US" sz="2600" dirty="0"/>
              <a:t>The Millennium</a:t>
            </a:r>
          </a:p>
          <a:p>
            <a:pPr lvl="1"/>
            <a:r>
              <a:rPr lang="en-US" sz="2600" dirty="0"/>
              <a:t>The resolution of the sin problem by the establishment of the new earth where sin will dwell no more</a:t>
            </a:r>
          </a:p>
          <a:p>
            <a:endParaRPr lang="en-US" sz="2400" dirty="0"/>
          </a:p>
        </p:txBody>
      </p:sp>
    </p:spTree>
    <p:extLst>
      <p:ext uri="{BB962C8B-B14F-4D97-AF65-F5344CB8AC3E}">
        <p14:creationId xmlns:p14="http://schemas.microsoft.com/office/powerpoint/2010/main" val="1712733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a:t>World View and “Designer gods”</a:t>
            </a:r>
          </a:p>
        </p:txBody>
      </p:sp>
      <p:sp>
        <p:nvSpPr>
          <p:cNvPr id="4" name="Text Placeholder 3"/>
          <p:cNvSpPr>
            <a:spLocks noGrp="1"/>
          </p:cNvSpPr>
          <p:nvPr>
            <p:ph idx="1"/>
          </p:nvPr>
        </p:nvSpPr>
        <p:spPr>
          <a:xfrm>
            <a:off x="1137237" y="2603500"/>
            <a:ext cx="10399736" cy="3416300"/>
          </a:xfrm>
        </p:spPr>
        <p:txBody>
          <a:bodyPr>
            <a:normAutofit fontScale="85000" lnSpcReduction="20000"/>
          </a:bodyPr>
          <a:lstStyle/>
          <a:p>
            <a:r>
              <a:rPr lang="en-US" sz="3600" dirty="0"/>
              <a:t>In the likeness of our cultural world view</a:t>
            </a:r>
          </a:p>
          <a:p>
            <a:r>
              <a:rPr lang="en-US" sz="3600" dirty="0"/>
              <a:t>Responds to our greatness</a:t>
            </a:r>
          </a:p>
          <a:p>
            <a:r>
              <a:rPr lang="en-US" sz="3600" dirty="0"/>
              <a:t>Justified by the morals of our society</a:t>
            </a:r>
          </a:p>
          <a:p>
            <a:r>
              <a:rPr lang="en-US" sz="3600" dirty="0"/>
              <a:t>Fits our notion of truth</a:t>
            </a:r>
          </a:p>
          <a:p>
            <a:r>
              <a:rPr lang="en-US" sz="3600" dirty="0"/>
              <a:t>Clay in our hands that we fashion to fit our mold, which is a creation of our world view </a:t>
            </a:r>
          </a:p>
          <a:p>
            <a:r>
              <a:rPr lang="en-US" sz="3600" dirty="0"/>
              <a:t>A designer Bible for a designer god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1779" y="1203312"/>
            <a:ext cx="2245401" cy="3369023"/>
          </a:xfrm>
          <a:prstGeom prst="rect">
            <a:avLst/>
          </a:prstGeom>
        </p:spPr>
      </p:pic>
    </p:spTree>
    <p:extLst>
      <p:ext uri="{BB962C8B-B14F-4D97-AF65-F5344CB8AC3E}">
        <p14:creationId xmlns:p14="http://schemas.microsoft.com/office/powerpoint/2010/main" val="299465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16" presetClass="entr" presetSubtype="21"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The Great Controversy</a:t>
            </a:r>
          </a:p>
        </p:txBody>
      </p:sp>
      <p:sp>
        <p:nvSpPr>
          <p:cNvPr id="3" name="Content Placeholder 2"/>
          <p:cNvSpPr>
            <a:spLocks noGrp="1"/>
          </p:cNvSpPr>
          <p:nvPr>
            <p:ph idx="1"/>
          </p:nvPr>
        </p:nvSpPr>
        <p:spPr>
          <a:xfrm>
            <a:off x="1154954" y="2603500"/>
            <a:ext cx="10545209" cy="4005118"/>
          </a:xfrm>
        </p:spPr>
        <p:txBody>
          <a:bodyPr>
            <a:normAutofit lnSpcReduction="10000"/>
          </a:bodyPr>
          <a:lstStyle/>
          <a:p>
            <a:r>
              <a:rPr lang="en-US" sz="2400" dirty="0"/>
              <a:t>The Great Controversy is not just cosmic – it includes each one of us</a:t>
            </a:r>
          </a:p>
          <a:p>
            <a:endParaRPr lang="en-US" sz="2400" dirty="0"/>
          </a:p>
          <a:p>
            <a:pPr lvl="1"/>
            <a:r>
              <a:rPr lang="en-US" sz="2400" dirty="0"/>
              <a:t>Will we listen to God’s Word, or will we substitute our own word or that of the world around us?</a:t>
            </a:r>
          </a:p>
          <a:p>
            <a:pPr lvl="1"/>
            <a:endParaRPr lang="en-US" sz="2400" dirty="0"/>
          </a:p>
          <a:p>
            <a:pPr lvl="1"/>
            <a:r>
              <a:rPr lang="en-US" sz="2400" dirty="0"/>
              <a:t>Will we teach our students to love the Word of God and accept it as the guide to all of their lives including their intellectual faculties, or will we teach them to think in harmony with the contemporary world views rather than the world view of scripture?</a:t>
            </a:r>
          </a:p>
          <a:p>
            <a:endParaRPr lang="en-US" sz="2400" dirty="0"/>
          </a:p>
        </p:txBody>
      </p:sp>
    </p:spTree>
    <p:extLst>
      <p:ext uri="{BB962C8B-B14F-4D97-AF65-F5344CB8AC3E}">
        <p14:creationId xmlns:p14="http://schemas.microsoft.com/office/powerpoint/2010/main" val="280583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wipe(down)">
                                      <p:cBhvr>
                                        <p:cTn id="1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The Great Controversy</a:t>
            </a:r>
          </a:p>
        </p:txBody>
      </p:sp>
      <p:sp>
        <p:nvSpPr>
          <p:cNvPr id="3" name="Content Placeholder 2"/>
          <p:cNvSpPr>
            <a:spLocks noGrp="1"/>
          </p:cNvSpPr>
          <p:nvPr>
            <p:ph idx="1"/>
          </p:nvPr>
        </p:nvSpPr>
        <p:spPr>
          <a:xfrm>
            <a:off x="1154954" y="2603500"/>
            <a:ext cx="10545209" cy="4005118"/>
          </a:xfrm>
        </p:spPr>
        <p:txBody>
          <a:bodyPr>
            <a:normAutofit fontScale="92500"/>
          </a:bodyPr>
          <a:lstStyle/>
          <a:p>
            <a:r>
              <a:rPr lang="en-US" sz="3200" dirty="0"/>
              <a:t>“There will be a people upon the earth who will accept the Bible and the Bible only as the standard of all doctrines and the basis of all reforms.  The opinions of learned men, the deductions of science, the creeds or decisions of ecclesiastical councils. . . , the voice of the majority, not one nor all of these should be regarded as evidence for or against any point of religious faith.”  GC 595</a:t>
            </a:r>
          </a:p>
          <a:p>
            <a:endParaRPr lang="en-US" sz="2400" dirty="0"/>
          </a:p>
        </p:txBody>
      </p:sp>
    </p:spTree>
    <p:extLst>
      <p:ext uri="{BB962C8B-B14F-4D97-AF65-F5344CB8AC3E}">
        <p14:creationId xmlns:p14="http://schemas.microsoft.com/office/powerpoint/2010/main" val="2933956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The Great Controversy</a:t>
            </a:r>
          </a:p>
        </p:txBody>
      </p:sp>
      <p:sp>
        <p:nvSpPr>
          <p:cNvPr id="3" name="Content Placeholder 2"/>
          <p:cNvSpPr>
            <a:spLocks noGrp="1"/>
          </p:cNvSpPr>
          <p:nvPr>
            <p:ph sz="half" idx="1"/>
          </p:nvPr>
        </p:nvSpPr>
        <p:spPr/>
        <p:txBody>
          <a:bodyPr>
            <a:normAutofit/>
          </a:bodyPr>
          <a:lstStyle/>
          <a:p>
            <a:r>
              <a:rPr lang="en-US" sz="2400" dirty="0"/>
              <a:t>Science</a:t>
            </a:r>
          </a:p>
          <a:p>
            <a:r>
              <a:rPr lang="en-US" sz="2400" dirty="0"/>
              <a:t>History</a:t>
            </a:r>
          </a:p>
          <a:p>
            <a:r>
              <a:rPr lang="en-US" sz="2400" dirty="0"/>
              <a:t>Psychology</a:t>
            </a:r>
          </a:p>
          <a:p>
            <a:r>
              <a:rPr lang="en-US" sz="2400" dirty="0"/>
              <a:t>Politics</a:t>
            </a:r>
          </a:p>
          <a:p>
            <a:r>
              <a:rPr lang="en-US" sz="2400" dirty="0"/>
              <a:t>Sociology</a:t>
            </a:r>
          </a:p>
          <a:p>
            <a:r>
              <a:rPr lang="en-US" sz="2400" dirty="0"/>
              <a:t>Philosophy</a:t>
            </a:r>
          </a:p>
          <a:p>
            <a:r>
              <a:rPr lang="en-US" sz="2400" dirty="0"/>
              <a:t>Empiricism</a:t>
            </a:r>
          </a:p>
          <a:p>
            <a:endParaRPr lang="en-US" sz="2400" dirty="0"/>
          </a:p>
        </p:txBody>
      </p:sp>
    </p:spTree>
    <p:extLst>
      <p:ext uri="{BB962C8B-B14F-4D97-AF65-F5344CB8AC3E}">
        <p14:creationId xmlns:p14="http://schemas.microsoft.com/office/powerpoint/2010/main" val="2017497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The Great Controversy</a:t>
            </a:r>
          </a:p>
        </p:txBody>
      </p:sp>
      <p:sp>
        <p:nvSpPr>
          <p:cNvPr id="3" name="Content Placeholder 2"/>
          <p:cNvSpPr>
            <a:spLocks noGrp="1"/>
          </p:cNvSpPr>
          <p:nvPr>
            <p:ph sz="half" idx="1"/>
          </p:nvPr>
        </p:nvSpPr>
        <p:spPr/>
        <p:txBody>
          <a:bodyPr>
            <a:normAutofit/>
          </a:bodyPr>
          <a:lstStyle/>
          <a:p>
            <a:r>
              <a:rPr lang="en-US" sz="2400" dirty="0"/>
              <a:t>Science</a:t>
            </a:r>
          </a:p>
          <a:p>
            <a:r>
              <a:rPr lang="en-US" sz="2400" dirty="0"/>
              <a:t>History</a:t>
            </a:r>
          </a:p>
          <a:p>
            <a:r>
              <a:rPr lang="en-US" sz="2400" dirty="0"/>
              <a:t>Psychology</a:t>
            </a:r>
          </a:p>
          <a:p>
            <a:r>
              <a:rPr lang="en-US" sz="2400" dirty="0"/>
              <a:t>Politics</a:t>
            </a:r>
          </a:p>
          <a:p>
            <a:r>
              <a:rPr lang="en-US" sz="2400" dirty="0"/>
              <a:t>Sociology</a:t>
            </a:r>
          </a:p>
          <a:p>
            <a:r>
              <a:rPr lang="en-US" sz="2400" dirty="0"/>
              <a:t>Philosophy</a:t>
            </a:r>
          </a:p>
          <a:p>
            <a:r>
              <a:rPr lang="en-US" sz="2400" dirty="0"/>
              <a:t>Empiricism</a:t>
            </a:r>
          </a:p>
          <a:p>
            <a:endParaRPr lang="en-US" sz="2400" dirty="0"/>
          </a:p>
        </p:txBody>
      </p:sp>
      <p:pic>
        <p:nvPicPr>
          <p:cNvPr id="6" name="Picture 5"/>
          <p:cNvPicPr>
            <a:picLocks noChangeAspect="1"/>
          </p:cNvPicPr>
          <p:nvPr/>
        </p:nvPicPr>
        <p:blipFill>
          <a:blip r:embed="rId3"/>
          <a:stretch>
            <a:fillRect/>
          </a:stretch>
        </p:blipFill>
        <p:spPr>
          <a:xfrm>
            <a:off x="7105337" y="1870150"/>
            <a:ext cx="3594453" cy="4515564"/>
          </a:xfrm>
          <a:prstGeom prst="rect">
            <a:avLst/>
          </a:prstGeom>
        </p:spPr>
      </p:pic>
    </p:spTree>
    <p:extLst>
      <p:ext uri="{BB962C8B-B14F-4D97-AF65-F5344CB8AC3E}">
        <p14:creationId xmlns:p14="http://schemas.microsoft.com/office/powerpoint/2010/main" val="35633295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943" y="973667"/>
            <a:ext cx="9640784" cy="485019"/>
          </a:xfrm>
        </p:spPr>
        <p:txBody>
          <a:bodyPr/>
          <a:lstStyle/>
          <a:p>
            <a:r>
              <a:rPr lang="en-US" sz="6000" dirty="0"/>
              <a:t>The Great Controversy</a:t>
            </a:r>
            <a:br>
              <a:rPr lang="en-US" sz="6000" dirty="0"/>
            </a:br>
            <a:r>
              <a:rPr lang="en-US" dirty="0"/>
              <a:t>Choose you this day whom you will serve</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55700" y="2703133"/>
            <a:ext cx="4824413" cy="3217033"/>
          </a:xfrm>
        </p:spPr>
      </p:pic>
      <p:pic>
        <p:nvPicPr>
          <p:cNvPr id="7" name="Shape 1227"/>
          <p:cNvPicPr preferRelativeResize="0"/>
          <p:nvPr/>
        </p:nvPicPr>
        <p:blipFill rotWithShape="1">
          <a:blip r:embed="rId4">
            <a:alphaModFix/>
          </a:blip>
          <a:srcRect/>
          <a:stretch/>
        </p:blipFill>
        <p:spPr>
          <a:xfrm>
            <a:off x="6984015" y="2412413"/>
            <a:ext cx="3614712" cy="3798472"/>
          </a:xfrm>
          <a:prstGeom prst="rect">
            <a:avLst/>
          </a:prstGeom>
          <a:noFill/>
          <a:ln>
            <a:noFill/>
          </a:ln>
        </p:spPr>
      </p:pic>
    </p:spTree>
    <p:extLst>
      <p:ext uri="{BB962C8B-B14F-4D97-AF65-F5344CB8AC3E}">
        <p14:creationId xmlns:p14="http://schemas.microsoft.com/office/powerpoint/2010/main" val="234390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World View Impact</a:t>
            </a:r>
          </a:p>
        </p:txBody>
      </p:sp>
      <p:sp>
        <p:nvSpPr>
          <p:cNvPr id="3" name="Content Placeholder 2"/>
          <p:cNvSpPr>
            <a:spLocks noGrp="1"/>
          </p:cNvSpPr>
          <p:nvPr>
            <p:ph idx="1"/>
          </p:nvPr>
        </p:nvSpPr>
        <p:spPr/>
        <p:txBody>
          <a:bodyPr>
            <a:normAutofit fontScale="92500" lnSpcReduction="20000"/>
          </a:bodyPr>
          <a:lstStyle/>
          <a:p>
            <a:r>
              <a:rPr lang="en-US" sz="3600" dirty="0"/>
              <a:t>Adventism brings a uniquely Biblical world view</a:t>
            </a:r>
          </a:p>
          <a:p>
            <a:r>
              <a:rPr lang="en-US" sz="3600" dirty="0"/>
              <a:t>Our purpose will be to contrast its world view with those of secularism and humanism</a:t>
            </a:r>
          </a:p>
          <a:p>
            <a:r>
              <a:rPr lang="en-US" sz="3600" dirty="0"/>
              <a:t>We will not attempt to discuss other world views</a:t>
            </a:r>
          </a:p>
          <a:p>
            <a:endParaRPr lang="en-US" sz="3600" dirty="0"/>
          </a:p>
        </p:txBody>
      </p:sp>
    </p:spTree>
    <p:extLst>
      <p:ext uri="{BB962C8B-B14F-4D97-AF65-F5344CB8AC3E}">
        <p14:creationId xmlns:p14="http://schemas.microsoft.com/office/powerpoint/2010/main" val="1451225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Adventism</a:t>
            </a:r>
          </a:p>
        </p:txBody>
      </p:sp>
      <p:sp>
        <p:nvSpPr>
          <p:cNvPr id="4" name="Text Placeholder 3"/>
          <p:cNvSpPr>
            <a:spLocks noGrp="1"/>
          </p:cNvSpPr>
          <p:nvPr>
            <p:ph type="body" idx="1"/>
          </p:nvPr>
        </p:nvSpPr>
        <p:spPr>
          <a:xfrm>
            <a:off x="1154953" y="2315369"/>
            <a:ext cx="4825157" cy="576262"/>
          </a:xfrm>
        </p:spPr>
        <p:txBody>
          <a:bodyPr/>
          <a:lstStyle/>
          <a:p>
            <a:pPr algn="ctr"/>
            <a:r>
              <a:rPr lang="en-US" sz="3600" dirty="0"/>
              <a:t>Doctrines </a:t>
            </a:r>
          </a:p>
        </p:txBody>
      </p:sp>
      <p:pic>
        <p:nvPicPr>
          <p:cNvPr id="3" name="Content Placeholder 2"/>
          <p:cNvPicPr>
            <a:picLocks noGrp="1" noChangeAspect="1"/>
          </p:cNvPicPr>
          <p:nvPr>
            <p:ph sz="half" idx="2"/>
          </p:nvPr>
        </p:nvPicPr>
        <p:blipFill>
          <a:blip r:embed="rId2"/>
          <a:stretch>
            <a:fillRect/>
          </a:stretch>
        </p:blipFill>
        <p:spPr>
          <a:xfrm>
            <a:off x="2096746" y="2891631"/>
            <a:ext cx="2864997" cy="3779594"/>
          </a:xfrm>
          <a:prstGeom prst="rect">
            <a:avLst/>
          </a:prstGeom>
        </p:spPr>
      </p:pic>
      <p:sp>
        <p:nvSpPr>
          <p:cNvPr id="6" name="Text Placeholder 5"/>
          <p:cNvSpPr>
            <a:spLocks noGrp="1"/>
          </p:cNvSpPr>
          <p:nvPr>
            <p:ph type="body" sz="quarter" idx="3"/>
          </p:nvPr>
        </p:nvSpPr>
        <p:spPr>
          <a:xfrm>
            <a:off x="6208710" y="2315369"/>
            <a:ext cx="4825159" cy="576262"/>
          </a:xfrm>
        </p:spPr>
        <p:txBody>
          <a:bodyPr/>
          <a:lstStyle/>
          <a:p>
            <a:pPr algn="ctr"/>
            <a:r>
              <a:rPr lang="en-US" sz="3600" dirty="0"/>
              <a:t>Lifestyle</a:t>
            </a:r>
          </a:p>
        </p:txBody>
      </p:sp>
      <p:pic>
        <p:nvPicPr>
          <p:cNvPr id="10" name="Picture 9"/>
          <p:cNvPicPr>
            <a:picLocks noChangeAspect="1"/>
          </p:cNvPicPr>
          <p:nvPr/>
        </p:nvPicPr>
        <p:blipFill>
          <a:blip r:embed="rId3"/>
          <a:stretch>
            <a:fillRect/>
          </a:stretch>
        </p:blipFill>
        <p:spPr>
          <a:xfrm>
            <a:off x="6373389" y="2891631"/>
            <a:ext cx="2247900" cy="3009900"/>
          </a:xfrm>
          <a:prstGeom prst="rect">
            <a:avLst/>
          </a:prstGeom>
        </p:spPr>
      </p:pic>
      <p:pic>
        <p:nvPicPr>
          <p:cNvPr id="9" name="Picture 8"/>
          <p:cNvPicPr>
            <a:picLocks noChangeAspect="1"/>
          </p:cNvPicPr>
          <p:nvPr/>
        </p:nvPicPr>
        <p:blipFill>
          <a:blip r:embed="rId4"/>
          <a:stretch>
            <a:fillRect/>
          </a:stretch>
        </p:blipFill>
        <p:spPr>
          <a:xfrm>
            <a:off x="8951847" y="2891631"/>
            <a:ext cx="2162175" cy="1952625"/>
          </a:xfrm>
          <a:prstGeom prst="rect">
            <a:avLst/>
          </a:prstGeom>
        </p:spPr>
      </p:pic>
    </p:spTree>
    <p:extLst>
      <p:ext uri="{BB962C8B-B14F-4D97-AF65-F5344CB8AC3E}">
        <p14:creationId xmlns:p14="http://schemas.microsoft.com/office/powerpoint/2010/main" val="291832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4">
                                            <p:txEl>
                                              <p:pRg st="0" end="0"/>
                                            </p:txEl>
                                          </p:spTgt>
                                        </p:tgtEl>
                                      </p:cBhvr>
                                    </p:animEffect>
                                    <p:set>
                                      <p:cBhvr>
                                        <p:cTn id="10"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9" presetClass="exit" presetSubtype="0" fill="hold" grpId="0" nodeType="withEffect">
                                  <p:stCondLst>
                                    <p:cond delay="0"/>
                                  </p:stCondLst>
                                  <p:childTnLst>
                                    <p:animEffect transition="out" filter="dissolve">
                                      <p:cBhvr>
                                        <p:cTn id="20" dur="500"/>
                                        <p:tgtEl>
                                          <p:spTgt spid="6">
                                            <p:txEl>
                                              <p:pRg st="0" end="0"/>
                                            </p:txEl>
                                          </p:spTgt>
                                        </p:tgtEl>
                                      </p:cBhvr>
                                    </p:animEffect>
                                    <p:set>
                                      <p:cBhvr>
                                        <p:cTn id="21"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Adventism is a World View</a:t>
            </a:r>
          </a:p>
        </p:txBody>
      </p:sp>
      <p:sp>
        <p:nvSpPr>
          <p:cNvPr id="4" name="Text Placeholder 3"/>
          <p:cNvSpPr>
            <a:spLocks noGrp="1"/>
          </p:cNvSpPr>
          <p:nvPr>
            <p:ph sz="half" idx="1"/>
          </p:nvPr>
        </p:nvSpPr>
        <p:spPr/>
        <p:txBody>
          <a:bodyPr/>
          <a:lstStyle/>
          <a:p>
            <a:r>
              <a:rPr lang="en-US" sz="3600" dirty="0"/>
              <a:t>Acknowledges the Bible as the foundational authority in lifestyle  and thinking </a:t>
            </a:r>
          </a:p>
        </p:txBody>
      </p:sp>
      <p:sp>
        <p:nvSpPr>
          <p:cNvPr id="8" name="Content Placeholder 7"/>
          <p:cNvSpPr>
            <a:spLocks noGrp="1"/>
          </p:cNvSpPr>
          <p:nvPr>
            <p:ph sz="half" idx="2"/>
          </p:nvPr>
        </p:nvSpPr>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8712" y="2603500"/>
            <a:ext cx="5358672" cy="3572448"/>
          </a:xfrm>
          <a:prstGeom prst="rect">
            <a:avLst/>
          </a:prstGeom>
        </p:spPr>
      </p:pic>
    </p:spTree>
    <p:extLst>
      <p:ext uri="{BB962C8B-B14F-4D97-AF65-F5344CB8AC3E}">
        <p14:creationId xmlns:p14="http://schemas.microsoft.com/office/powerpoint/2010/main" val="228335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Adventist World View</a:t>
            </a:r>
          </a:p>
        </p:txBody>
      </p:sp>
      <p:sp>
        <p:nvSpPr>
          <p:cNvPr id="4" name="Text Placeholder 3"/>
          <p:cNvSpPr>
            <a:spLocks noGrp="1"/>
          </p:cNvSpPr>
          <p:nvPr>
            <p:ph sz="half" idx="1"/>
          </p:nvPr>
        </p:nvSpPr>
        <p:spPr>
          <a:xfrm>
            <a:off x="1383554" y="3170382"/>
            <a:ext cx="3874246" cy="2855192"/>
          </a:xfrm>
        </p:spPr>
        <p:txBody>
          <a:bodyPr>
            <a:normAutofit lnSpcReduction="10000"/>
          </a:bodyPr>
          <a:lstStyle/>
          <a:p>
            <a:r>
              <a:rPr lang="en-US" sz="3200" dirty="0"/>
              <a:t>View of God</a:t>
            </a:r>
          </a:p>
          <a:p>
            <a:r>
              <a:rPr lang="en-US" sz="3200" dirty="0"/>
              <a:t>The Bible</a:t>
            </a:r>
          </a:p>
          <a:p>
            <a:r>
              <a:rPr lang="en-US" sz="3200" dirty="0"/>
              <a:t>Doctrine</a:t>
            </a:r>
          </a:p>
          <a:p>
            <a:r>
              <a:rPr lang="en-US" sz="3200" dirty="0"/>
              <a:t>Nature of Truth</a:t>
            </a:r>
          </a:p>
          <a:p>
            <a:r>
              <a:rPr lang="en-US" sz="3200" dirty="0"/>
              <a:t>The Future</a:t>
            </a:r>
          </a:p>
        </p:txBody>
      </p:sp>
      <p:sp>
        <p:nvSpPr>
          <p:cNvPr id="3" name="Content Placeholder 2"/>
          <p:cNvSpPr>
            <a:spLocks noGrp="1"/>
          </p:cNvSpPr>
          <p:nvPr>
            <p:ph sz="half" idx="2"/>
          </p:nvPr>
        </p:nvSpPr>
        <p:spPr>
          <a:xfrm>
            <a:off x="5535659" y="3170382"/>
            <a:ext cx="6068290" cy="3416300"/>
          </a:xfrm>
        </p:spPr>
        <p:txBody>
          <a:bodyPr>
            <a:noAutofit/>
          </a:bodyPr>
          <a:lstStyle/>
          <a:p>
            <a:r>
              <a:rPr lang="en-US" sz="3200" dirty="0"/>
              <a:t>Self Concept and Purpose</a:t>
            </a:r>
          </a:p>
          <a:p>
            <a:r>
              <a:rPr lang="en-US" sz="3200" dirty="0"/>
              <a:t>Understanding of the world, origins, the future</a:t>
            </a:r>
          </a:p>
          <a:p>
            <a:r>
              <a:rPr lang="en-US" sz="3200" dirty="0"/>
              <a:t>Every aspect of our lives including our intellect</a:t>
            </a:r>
          </a:p>
        </p:txBody>
      </p:sp>
      <p:sp>
        <p:nvSpPr>
          <p:cNvPr id="5" name="TextBox 4"/>
          <p:cNvSpPr txBox="1"/>
          <p:nvPr/>
        </p:nvSpPr>
        <p:spPr>
          <a:xfrm>
            <a:off x="3662939" y="2400941"/>
            <a:ext cx="2597727" cy="769441"/>
          </a:xfrm>
          <a:prstGeom prst="rect">
            <a:avLst/>
          </a:prstGeom>
          <a:noFill/>
        </p:spPr>
        <p:txBody>
          <a:bodyPr wrap="square" rtlCol="0">
            <a:spAutoFit/>
          </a:bodyPr>
          <a:lstStyle/>
          <a:p>
            <a:pPr algn="ctr"/>
            <a:r>
              <a:rPr lang="en-US" sz="4400" dirty="0"/>
              <a:t>Impacts:</a:t>
            </a:r>
          </a:p>
        </p:txBody>
      </p:sp>
    </p:spTree>
    <p:extLst>
      <p:ext uri="{BB962C8B-B14F-4D97-AF65-F5344CB8AC3E}">
        <p14:creationId xmlns:p14="http://schemas.microsoft.com/office/powerpoint/2010/main" val="4228764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5" y="973668"/>
            <a:ext cx="9589247" cy="706964"/>
          </a:xfrm>
        </p:spPr>
        <p:txBody>
          <a:bodyPr/>
          <a:lstStyle/>
          <a:p>
            <a:r>
              <a:rPr lang="en-US" dirty="0"/>
              <a:t>Reason for Existence of Adventist Schools</a:t>
            </a:r>
          </a:p>
        </p:txBody>
      </p:sp>
      <p:sp>
        <p:nvSpPr>
          <p:cNvPr id="4" name="Text Placeholder 3"/>
          <p:cNvSpPr>
            <a:spLocks noGrp="1"/>
          </p:cNvSpPr>
          <p:nvPr>
            <p:ph idx="1"/>
          </p:nvPr>
        </p:nvSpPr>
        <p:spPr>
          <a:xfrm>
            <a:off x="1064525" y="2603500"/>
            <a:ext cx="8939284" cy="3416300"/>
          </a:xfrm>
        </p:spPr>
        <p:txBody>
          <a:bodyPr/>
          <a:lstStyle/>
          <a:p>
            <a:r>
              <a:rPr lang="en-US" sz="3600" dirty="0"/>
              <a:t>To teach students to think Biblically </a:t>
            </a:r>
          </a:p>
          <a:p>
            <a:pPr marL="0" indent="0">
              <a:buNone/>
            </a:pPr>
            <a:r>
              <a:rPr lang="en-US" sz="3600" dirty="0"/>
              <a:t>rather than humanistically or secularly </a:t>
            </a:r>
          </a:p>
        </p:txBody>
      </p:sp>
      <p:pic>
        <p:nvPicPr>
          <p:cNvPr id="8" name="Picture 7"/>
          <p:cNvPicPr>
            <a:picLocks noChangeAspect="1"/>
          </p:cNvPicPr>
          <p:nvPr/>
        </p:nvPicPr>
        <p:blipFill>
          <a:blip r:embed="rId3"/>
          <a:stretch>
            <a:fillRect/>
          </a:stretch>
        </p:blipFill>
        <p:spPr>
          <a:xfrm>
            <a:off x="2615225" y="4266679"/>
            <a:ext cx="7109590" cy="2179091"/>
          </a:xfrm>
          <a:prstGeom prst="rect">
            <a:avLst/>
          </a:prstGeom>
        </p:spPr>
      </p:pic>
    </p:spTree>
    <p:extLst>
      <p:ext uri="{BB962C8B-B14F-4D97-AF65-F5344CB8AC3E}">
        <p14:creationId xmlns:p14="http://schemas.microsoft.com/office/powerpoint/2010/main" val="306281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1_Ion Boardroom">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3.xml><?xml version="1.0" encoding="utf-8"?>
<a:theme xmlns:a="http://schemas.openxmlformats.org/drawingml/2006/main" name="2_Ion Boardroom">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4.xml><?xml version="1.0" encoding="utf-8"?>
<a:theme xmlns:a="http://schemas.openxmlformats.org/drawingml/2006/main" name="3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1825</TotalTime>
  <Words>2475</Words>
  <Application>Microsoft Macintosh PowerPoint</Application>
  <PresentationFormat>Panorámica</PresentationFormat>
  <Paragraphs>331</Paragraphs>
  <Slides>44</Slides>
  <Notes>19</Notes>
  <HiddenSlides>0</HiddenSlides>
  <MMClips>0</MMClips>
  <ScaleCrop>false</ScaleCrop>
  <HeadingPairs>
    <vt:vector size="6" baseType="variant">
      <vt:variant>
        <vt:lpstr>Fuentes usadas</vt:lpstr>
      </vt:variant>
      <vt:variant>
        <vt:i4>4</vt:i4>
      </vt:variant>
      <vt:variant>
        <vt:lpstr>Tema</vt:lpstr>
      </vt:variant>
      <vt:variant>
        <vt:i4>4</vt:i4>
      </vt:variant>
      <vt:variant>
        <vt:lpstr>Títulos de diapositiva</vt:lpstr>
      </vt:variant>
      <vt:variant>
        <vt:i4>44</vt:i4>
      </vt:variant>
    </vt:vector>
  </HeadingPairs>
  <TitlesOfParts>
    <vt:vector size="52" baseType="lpstr">
      <vt:lpstr>Arial</vt:lpstr>
      <vt:lpstr>Calibri</vt:lpstr>
      <vt:lpstr>Century Gothic</vt:lpstr>
      <vt:lpstr>Wingdings 3</vt:lpstr>
      <vt:lpstr>Ion Boardroom</vt:lpstr>
      <vt:lpstr>1_Ion Boardroom</vt:lpstr>
      <vt:lpstr>2_Ion Boardroom</vt:lpstr>
      <vt:lpstr>3_Ion Boardroom</vt:lpstr>
      <vt:lpstr>The Biblical World View and Adventist Education</vt:lpstr>
      <vt:lpstr>World View Impact</vt:lpstr>
      <vt:lpstr>World View Impact</vt:lpstr>
      <vt:lpstr>World View and “Designer gods”</vt:lpstr>
      <vt:lpstr>World View Impact</vt:lpstr>
      <vt:lpstr>Adventism</vt:lpstr>
      <vt:lpstr>Adventism is a World View</vt:lpstr>
      <vt:lpstr>Adventist World View</vt:lpstr>
      <vt:lpstr>Reason for Existence of Adventist Schools</vt:lpstr>
      <vt:lpstr>Reason for Existence of Adventist Schools</vt:lpstr>
      <vt:lpstr>Objections</vt:lpstr>
      <vt:lpstr>Bible College—Negative Connotations</vt:lpstr>
      <vt:lpstr>The Biblical World View and Its Alternatives</vt:lpstr>
      <vt:lpstr>Biblical Illustrations of World view</vt:lpstr>
      <vt:lpstr>God and History</vt:lpstr>
      <vt:lpstr>God and History</vt:lpstr>
      <vt:lpstr>God and History</vt:lpstr>
      <vt:lpstr>God’s Action</vt:lpstr>
      <vt:lpstr>God is Personal</vt:lpstr>
      <vt:lpstr>Biblical Revelation God reveals Himself and the nature of the world He created</vt:lpstr>
      <vt:lpstr>Biblical Revelation God reveals Himself and the nature of the world He created</vt:lpstr>
      <vt:lpstr>Creation</vt:lpstr>
      <vt:lpstr>Creation</vt:lpstr>
      <vt:lpstr>Human Nature</vt:lpstr>
      <vt:lpstr>Human Nature</vt:lpstr>
      <vt:lpstr>Human Nature</vt:lpstr>
      <vt:lpstr>Human Nature</vt:lpstr>
      <vt:lpstr>Human Nature</vt:lpstr>
      <vt:lpstr>Sin</vt:lpstr>
      <vt:lpstr>Salvation</vt:lpstr>
      <vt:lpstr>Salvation</vt:lpstr>
      <vt:lpstr>Salvation</vt:lpstr>
      <vt:lpstr>Freedom</vt:lpstr>
      <vt:lpstr>Truth</vt:lpstr>
      <vt:lpstr>Faith</vt:lpstr>
      <vt:lpstr>Christ The Way, the Truth, and the Life</vt:lpstr>
      <vt:lpstr>Christ The Way, the Truth, and the Life</vt:lpstr>
      <vt:lpstr>The Great Controversy</vt:lpstr>
      <vt:lpstr>The Great Controversy</vt:lpstr>
      <vt:lpstr>The Great Controversy</vt:lpstr>
      <vt:lpstr>The Great Controversy</vt:lpstr>
      <vt:lpstr>The Great Controversy</vt:lpstr>
      <vt:lpstr>The Great Controversy</vt:lpstr>
      <vt:lpstr>The Great Controversy Choose you this day whom you will serve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Biblical Worldview and Adventist Education</dc:title>
  <dc:creator>Carol Raney</dc:creator>
  <cp:lastModifiedBy>Usuario de Microsoft Office</cp:lastModifiedBy>
  <cp:revision>58</cp:revision>
  <dcterms:created xsi:type="dcterms:W3CDTF">2014-11-25T16:52:39Z</dcterms:created>
  <dcterms:modified xsi:type="dcterms:W3CDTF">2019-06-26T18:07:56Z</dcterms:modified>
</cp:coreProperties>
</file>